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74" r:id="rId17"/>
    <p:sldId id="275" r:id="rId18"/>
    <p:sldId id="276" r:id="rId19"/>
    <p:sldId id="277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DD03E-95FE-D7A6-1A44-4AF23F95E3D8}" v="4" dt="2020-10-30T21:13:23.447"/>
    <p1510:client id="{415F6462-8634-37DC-1F62-B71DFC760CE3}" v="1851" dt="2020-10-22T14:07:14.499"/>
    <p1510:client id="{6096286C-2EE7-6157-DFE2-3C760353EA24}" v="3047" dt="2020-10-29T17:59:07.497"/>
    <p1510:client id="{85DE2574-07D4-412B-CCAA-71C3E51999E2}" v="6" dt="2020-11-17T17:16:17.935"/>
    <p1510:client id="{87F080D8-2D14-B24A-3EF7-F932B8102B76}" v="56" dt="2020-10-28T20:20:27.069"/>
    <p1510:client id="{8FA84A14-E41B-2E74-9D66-5A53BCA3D68F}" v="99" dt="2020-11-17T14:30:58.531"/>
    <p1510:client id="{90AB2670-6BCB-6287-2E9E-D25C8335352F}" v="1269" dt="2020-10-30T18:18:00.775"/>
    <p1510:client id="{96AB47D5-A105-B845-6233-188E712C5F24}" v="298" dt="2020-11-04T12:42:22.217"/>
    <p1510:client id="{A23EFDE5-FA19-7024-983B-980B27F66182}" v="16" dt="2020-11-13T20:22:53.963"/>
    <p1510:client id="{A67DC416-441C-4B26-9777-BB5523F14F2F}" v="1047" dt="2020-10-20T18:23:05.074"/>
    <p1510:client id="{BF8B078D-A928-4B6E-8C91-346169C57023}" v="3641" dt="2020-11-03T17:07:01.939"/>
    <p1510:client id="{E2E039FA-BB2A-48AD-BF0E-7FD6587373B2}" v="639" dt="2020-10-30T13:47:23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0AE28-4DD0-440F-A2AD-5DD193F6045F}" type="datetimeFigureOut">
              <a:rPr lang="en-US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19BBA-EE90-4A18-B947-1C217097FD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7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98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679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992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72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634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263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534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287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511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606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9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43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187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229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235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570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698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478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393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483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004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1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685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671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872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081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472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0867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386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722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992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003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32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8568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3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3313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939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0442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8860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094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0828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0931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063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437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1942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1939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1673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4248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84788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6473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7994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40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17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99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22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68C2-43D5-49E0-8047-E12A40E09DD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641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6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1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09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949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30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7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36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54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61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20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89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E0591-DD49-47AA-870E-B61F745F08C8}" type="datetimeFigureOut">
              <a:rPr lang="pt-BR" smtClean="0"/>
              <a:t>17/11/2020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B690E-71C6-4DF4-80EA-97DC9DB8ECE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68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6.xml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9.xml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download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hyperlink" Target="https://developer.android.com/studio?gclid=CjwKCAjwlbr8BRA0EiwAnt4MTtTtgXW3pjjmGlZrhz_9T9JHtFDrJ-9ge1EhgV1w0kUBscQ3Fqi0AxoCRwMQAvD_BwE&amp;gclsrc=aw.ds" TargetMode="External"/><Relationship Id="rId4" Type="http://schemas.openxmlformats.org/officeDocument/2006/relationships/notesSlide" Target="../notesSlides/notesSlide4.xml"/><Relationship Id="rId9" Type="http://schemas.openxmlformats.org/officeDocument/2006/relationships/hyperlink" Target="https://materializecss.com/getting-started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4.xml"/><Relationship Id="rId9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45.xml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47.xml"/><Relationship Id="rId9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9.xml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2.xml"/><Relationship Id="rId9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57.png"/><Relationship Id="rId4" Type="http://schemas.openxmlformats.org/officeDocument/2006/relationships/notesSlide" Target="../notesSlides/notesSlide53.xml"/><Relationship Id="rId9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4XT23X0Fjfk&amp;list=PL4cUxeGkcC9gTxqJBcDmoi5Q2pzDusSL7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youtube.com/watch?v=sH7dlRnuh-k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hyperlink" Target="https://web.dev/install-criteria/" TargetMode="External"/><Relationship Id="rId4" Type="http://schemas.openxmlformats.org/officeDocument/2006/relationships/notesSlide" Target="../notesSlides/notesSlide56.xml"/><Relationship Id="rId9" Type="http://schemas.openxmlformats.org/officeDocument/2006/relationships/hyperlink" Target="https://web.dev/add-manifes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exus Motion Background HD Video Loop for After Effects">
            <a:hlinkClick r:id="" action="ppaction://media"/>
            <a:extLst>
              <a:ext uri="{FF2B5EF4-FFF2-40B4-BE49-F238E27FC236}">
                <a16:creationId xmlns:a16="http://schemas.microsoft.com/office/drawing/2014/main" id="{BFAA5A8D-DBFC-4850-A1C5-8B5634787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659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432FA5F-60B5-4AA0-A4A1-55C381B6A969}"/>
              </a:ext>
            </a:extLst>
          </p:cNvPr>
          <p:cNvSpPr/>
          <p:nvPr/>
        </p:nvSpPr>
        <p:spPr>
          <a:xfrm>
            <a:off x="0" y="2295525"/>
            <a:ext cx="12203295" cy="2066925"/>
          </a:xfrm>
          <a:prstGeom prst="rect">
            <a:avLst/>
          </a:prstGeom>
          <a:solidFill>
            <a:schemeClr val="dk1">
              <a:alpha val="3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DE1FE2-76B9-4622-9EEB-3F62FEDF55F6}"/>
              </a:ext>
            </a:extLst>
          </p:cNvPr>
          <p:cNvSpPr txBox="1"/>
          <p:nvPr/>
        </p:nvSpPr>
        <p:spPr>
          <a:xfrm>
            <a:off x="5773783" y="2609768"/>
            <a:ext cx="626581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5400" b="1" i="1">
                <a:solidFill>
                  <a:schemeClr val="bg1"/>
                </a:solidFill>
                <a:effectLst>
                  <a:glow rad="63500">
                    <a:schemeClr val="bg1">
                      <a:alpha val="23000"/>
                    </a:schemeClr>
                  </a:glow>
                  <a:outerShdw blurRad="381000" algn="ctr" rotWithShape="0">
                    <a:schemeClr val="bg1"/>
                  </a:outerShdw>
                </a:effectLst>
              </a:rPr>
              <a:t>Minicurso de PWA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C55323-C52E-42F7-94D0-E154A6C16A83}"/>
              </a:ext>
            </a:extLst>
          </p:cNvPr>
          <p:cNvSpPr txBox="1"/>
          <p:nvPr/>
        </p:nvSpPr>
        <p:spPr>
          <a:xfrm>
            <a:off x="5905500" y="3333668"/>
            <a:ext cx="59436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 b="1" i="1" err="1">
                <a:solidFill>
                  <a:schemeClr val="bg1"/>
                </a:solidFill>
                <a:effectLst>
                  <a:outerShdw blurRad="190500" algn="ctr" rotWithShape="0">
                    <a:prstClr val="white"/>
                  </a:outerShdw>
                </a:effectLst>
              </a:rPr>
              <a:t>Progressive</a:t>
            </a:r>
            <a:r>
              <a:rPr lang="pt-BR" sz="2400" b="1" i="1">
                <a:solidFill>
                  <a:schemeClr val="bg1"/>
                </a:solidFill>
                <a:effectLst>
                  <a:outerShdw blurRad="190500" algn="ctr" rotWithShape="0">
                    <a:prstClr val="white"/>
                  </a:outerShdw>
                </a:effectLst>
              </a:rPr>
              <a:t> Web App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975633-6CC5-457D-B095-18C6E2AC2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77" y="-20298"/>
            <a:ext cx="12234022" cy="68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6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5055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 p14:presetBounceEnd="59000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22261E-17 0 L -0.23164 0 " pathEditMode="relative" rAng="0" ptsTypes="AA" p14:bounceEnd="59000">
                                          <p:cBhvr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5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76000">
                                      <p:stCondLst>
                                        <p:cond delay="1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" dur="1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" dur="1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21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  <p:bldLst>
          <p:bldP spid="2" grpId="0" animBg="1"/>
          <p:bldP spid="4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5055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22261E-17 0 L -0.23164 0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5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14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21" repeatCount="indefinite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  <p:bldLst>
          <p:bldP spid="2" grpId="0" animBg="1"/>
          <p:bldP spid="4" grpId="0"/>
          <p:bldP spid="6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Proposta PWA</a:t>
            </a:r>
            <a:endParaRPr lang="en-US"/>
          </a:p>
          <a:p>
            <a:endParaRPr lang="pt-BR" sz="32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78301" y="584775"/>
            <a:ext cx="11410682" cy="63094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2000"/>
          </a:p>
          <a:p>
            <a:pPr algn="just"/>
            <a:endParaRPr lang="pt-BR" sz="2000">
              <a:latin typeface="Candara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Com aplicativos nativos somos obrigados a baixar o app para podermos usufruir do seu serviço.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 A proposta de um PWA é conseguirmos utilizar de todos os recursos do dispositivo no navegador e caso sentirmos confortáveis, baixar o “aplicativo” para facilitar o seu acesso ao mesmo.</a:t>
            </a:r>
            <a:endParaRPr lang="pt-BR" dirty="0"/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cs typeface="Arial"/>
            </a:endParaRPr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8398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Web com cara de APP?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endParaRPr lang="pt-BR" sz="32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78301" y="584775"/>
            <a:ext cx="11410682" cy="82176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2000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Para começarmos, o visual não pode ser igual à de um site padrão com seu CSS normal, precisa ser um CSS bonito e com uma cara de app.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Geralmente o que queremos fazer é uma single </a:t>
            </a:r>
            <a:r>
              <a:rPr lang="pt-BR" sz="2400" dirty="0" err="1">
                <a:latin typeface="Arial"/>
                <a:cs typeface="Arial"/>
              </a:rPr>
              <a:t>page</a:t>
            </a:r>
            <a:r>
              <a:rPr lang="pt-BR" sz="2400" dirty="0">
                <a:latin typeface="Arial"/>
                <a:cs typeface="Arial"/>
              </a:rPr>
              <a:t> </a:t>
            </a:r>
            <a:r>
              <a:rPr lang="pt-BR" sz="2400" dirty="0" err="1">
                <a:latin typeface="Arial"/>
                <a:cs typeface="Arial"/>
              </a:rPr>
              <a:t>aplication</a:t>
            </a:r>
            <a:r>
              <a:rPr lang="pt-BR" sz="2400" dirty="0">
                <a:latin typeface="Arial"/>
                <a:cs typeface="Arial"/>
              </a:rPr>
              <a:t>, que as navegações entre as telas, as funcionalidades, sejam mais fluidas, mais natural.</a:t>
            </a: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Trazer as funcionalidades de um app para web. Acesso a câmera, microfone, geolocalização... tudo isso com apenas algumas linhas de </a:t>
            </a:r>
            <a:r>
              <a:rPr lang="pt-BR" sz="2400" dirty="0" err="1">
                <a:latin typeface="Arial"/>
                <a:cs typeface="Arial"/>
              </a:rPr>
              <a:t>javascript</a:t>
            </a: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Mudar a cor do tema da página, a </a:t>
            </a:r>
            <a:r>
              <a:rPr lang="pt-BR" sz="2400" dirty="0" err="1">
                <a:latin typeface="Arial"/>
                <a:cs typeface="Arial"/>
              </a:rPr>
              <a:t>theme</a:t>
            </a:r>
            <a:r>
              <a:rPr lang="pt-BR" sz="2400" dirty="0">
                <a:latin typeface="Arial"/>
                <a:cs typeface="Arial"/>
              </a:rPr>
              <a:t> color, controlando a interface do usuário, deixando com a sensação de ser mais integrado ao seu sistema.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cs typeface="Arial"/>
            </a:endParaRPr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119227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8301" y="927277"/>
            <a:ext cx="114106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2" name="CaixaDeTexto 5">
            <a:extLst>
              <a:ext uri="{FF2B5EF4-FFF2-40B4-BE49-F238E27FC236}">
                <a16:creationId xmlns:a16="http://schemas.microsoft.com/office/drawing/2014/main" id="{DDF8FAD2-BB70-4FA9-A8F7-B25880FBFD9B}"/>
              </a:ext>
            </a:extLst>
          </p:cNvPr>
          <p:cNvSpPr txBox="1"/>
          <p:nvPr/>
        </p:nvSpPr>
        <p:spPr>
          <a:xfrm>
            <a:off x="0" y="2102475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i="1">
                <a:solidFill>
                  <a:schemeClr val="accent5">
                    <a:lumMod val="75000"/>
                  </a:schemeClr>
                </a:solidFill>
              </a:rPr>
              <a:t>O que torna o Web App progressivo?</a:t>
            </a:r>
          </a:p>
        </p:txBody>
      </p:sp>
    </p:spTree>
    <p:extLst>
      <p:ext uri="{BB962C8B-B14F-4D97-AF65-F5344CB8AC3E}">
        <p14:creationId xmlns:p14="http://schemas.microsoft.com/office/powerpoint/2010/main" val="375105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Service Workers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endParaRPr lang="pt-BR" sz="32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78301" y="584775"/>
            <a:ext cx="11410682" cy="101258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O que é? Resumidamente, é uma evolução do </a:t>
            </a:r>
            <a:r>
              <a:rPr lang="pt-BR" sz="2400" dirty="0" err="1">
                <a:latin typeface="Arial"/>
                <a:cs typeface="Arial"/>
              </a:rPr>
              <a:t>Aplication</a:t>
            </a:r>
            <a:r>
              <a:rPr lang="pt-BR" sz="2400" dirty="0">
                <a:latin typeface="Arial"/>
                <a:cs typeface="Arial"/>
              </a:rPr>
              <a:t> Cache, que é a parte offline de uma aplicação web hoje, mas de uma maneira melhor, mais bem feita. </a:t>
            </a:r>
            <a:endParaRPr lang="pt-BR" sz="2000" dirty="0">
              <a:latin typeface="Candara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 err="1">
                <a:latin typeface="Arial"/>
                <a:cs typeface="Arial"/>
              </a:rPr>
              <a:t>Intertecpta</a:t>
            </a:r>
            <a:r>
              <a:rPr lang="pt-BR" sz="2400" dirty="0">
                <a:latin typeface="Arial"/>
                <a:cs typeface="Arial"/>
              </a:rPr>
              <a:t> todas requisições que a página faz.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Não vamos aprofundar muito pois não é o foco do curso e demandaria muito tempo para explicar detalhadamente, porém citarei alguns.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Importante: Funciona apenas com segurança HTTPS. Live server é uma exceção, que é o que usaremos.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cs typeface="Arial"/>
            </a:endParaRPr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127187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Service Workers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endParaRPr lang="pt-BR" sz="32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78301" y="584775"/>
            <a:ext cx="11410682" cy="115416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2000"/>
          </a:p>
          <a:p>
            <a:pPr marL="342900" indent="-342900" algn="just">
              <a:buFont typeface="Arial"/>
              <a:buChar char="•"/>
            </a:pPr>
            <a:r>
              <a:rPr lang="pt-BR" sz="2400" dirty="0" err="1">
                <a:latin typeface="Arial"/>
                <a:cs typeface="Arial"/>
              </a:rPr>
              <a:t>Push</a:t>
            </a:r>
            <a:r>
              <a:rPr lang="pt-BR" sz="2400" dirty="0">
                <a:latin typeface="Arial"/>
                <a:cs typeface="Arial"/>
              </a:rPr>
              <a:t> </a:t>
            </a:r>
            <a:r>
              <a:rPr lang="pt-BR" sz="2400" dirty="0" err="1">
                <a:latin typeface="Arial"/>
                <a:cs typeface="Arial"/>
              </a:rPr>
              <a:t>Notifications</a:t>
            </a:r>
            <a:r>
              <a:rPr lang="pt-BR" sz="2400" dirty="0">
                <a:latin typeface="Arial"/>
                <a:cs typeface="Arial"/>
              </a:rPr>
              <a:t>: Enviar notificações mesmo com a aplicação fechada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Background </a:t>
            </a:r>
            <a:r>
              <a:rPr lang="pt-BR" sz="2400" dirty="0" err="1">
                <a:latin typeface="Arial"/>
                <a:cs typeface="Arial"/>
              </a:rPr>
              <a:t>Sync</a:t>
            </a:r>
            <a:r>
              <a:rPr lang="pt-BR" sz="2400" dirty="0">
                <a:latin typeface="Arial"/>
                <a:cs typeface="Arial"/>
              </a:rPr>
              <a:t>: Caso tente fazer um tweet, e você esteja offline, mesmo fechando a aplicação web ela fica tentando enviar em background até conseguir.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 err="1">
                <a:latin typeface="Arial"/>
                <a:cs typeface="Arial"/>
              </a:rPr>
              <a:t>Geofencing</a:t>
            </a:r>
            <a:r>
              <a:rPr lang="pt-BR" sz="2400" dirty="0">
                <a:latin typeface="Arial"/>
                <a:cs typeface="Arial"/>
              </a:rPr>
              <a:t>: Quando a pessoa entra em um determinado meio geográfico, baseado na localização atual dele, dispara uma notificação.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Alarmes temporais: Escolher o dia e o horário para despertar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O que mais? </a:t>
            </a: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Acessar geolocalização, vibração, câmera, microfone, bateria, </a:t>
            </a:r>
            <a:endParaRPr lang="pt-BR" dirty="0">
              <a:latin typeface="Candara" panose="020E0502030303020204"/>
              <a:cs typeface="Arial"/>
            </a:endParaRPr>
          </a:p>
          <a:p>
            <a:pPr lvl="1" algn="just"/>
            <a:r>
              <a:rPr lang="pt-BR" sz="2400" dirty="0">
                <a:latin typeface="Arial"/>
                <a:cs typeface="Arial"/>
              </a:rPr>
              <a:t>informações da rede, autocomplete do usuário.</a:t>
            </a:r>
            <a:endParaRPr lang="pt-BR" dirty="0"/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cs typeface="Arial"/>
            </a:endParaRPr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17628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Web Manifest</a:t>
            </a:r>
            <a:endParaRPr lang="en-US"/>
          </a:p>
          <a:p>
            <a:endParaRPr lang="pt-BR" sz="32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68018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API que surgiu para facilitar na portabilidade entre todos os navegadores. É um arquivo </a:t>
            </a:r>
            <a:r>
              <a:rPr lang="pt-BR" sz="2400" dirty="0" err="1">
                <a:latin typeface="Arial"/>
                <a:cs typeface="Arial"/>
              </a:rPr>
              <a:t>json</a:t>
            </a:r>
            <a:r>
              <a:rPr lang="pt-BR" sz="2400" dirty="0">
                <a:latin typeface="Arial"/>
                <a:cs typeface="Arial"/>
              </a:rPr>
              <a:t> que pode possuir algumas propriedades, como:</a:t>
            </a:r>
            <a:endParaRPr lang="pt-BR" sz="2000" dirty="0">
              <a:latin typeface="Candara" panose="020E0502030303020204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cs typeface="Arial"/>
            </a:endParaRPr>
          </a:p>
          <a:p>
            <a:endParaRPr lang="pt-BR" sz="28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4801F99-0685-452C-92FD-5BADB9BA6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675" y="1774140"/>
            <a:ext cx="3981450" cy="40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Install Banner</a:t>
            </a:r>
            <a:endParaRPr lang="en-US"/>
          </a:p>
          <a:p>
            <a:endParaRPr lang="pt-BR" sz="32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104951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Desenvolvido pelo Chrome, para que se torne mais fácil do usuário instalar a aplicação web no seu celular, quando ele estiver preparado para essa instalação.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Quando o navegador percebe que você visitou várias vezes o site, você virou fiel àquele site, o próprio navegador coloca um banner com a opção de “Adicionar à tela inicial”.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cs typeface="Arial"/>
            </a:endParaRPr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338586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Porque é chamado de Progressive Web Apps?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endParaRPr lang="pt-BR" sz="32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938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Pois você começa com Web, com o uso descompromissado, e progressivamente você pode transformar isso em uma experiência de app, adicionando os </a:t>
            </a:r>
            <a:r>
              <a:rPr lang="pt-BR" sz="2400" dirty="0" err="1">
                <a:latin typeface="Arial"/>
                <a:cs typeface="Arial"/>
              </a:rPr>
              <a:t>service</a:t>
            </a:r>
            <a:r>
              <a:rPr lang="pt-BR" sz="2400" dirty="0">
                <a:latin typeface="Arial"/>
                <a:cs typeface="Arial"/>
              </a:rPr>
              <a:t> </a:t>
            </a:r>
            <a:r>
              <a:rPr lang="pt-BR" sz="2400" dirty="0" err="1">
                <a:latin typeface="Arial"/>
                <a:cs typeface="Arial"/>
              </a:rPr>
              <a:t>workers</a:t>
            </a:r>
            <a:r>
              <a:rPr lang="pt-BR" sz="2400" dirty="0">
                <a:latin typeface="Arial"/>
                <a:cs typeface="Arial"/>
              </a:rPr>
              <a:t> ou adicionando o web na sua tela inicial.</a:t>
            </a:r>
            <a:endParaRPr lang="pt-BR" dirty="0">
              <a:latin typeface="Candara" panose="020E0502030303020204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cs typeface="Arial"/>
            </a:endParaRPr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78277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Qual a vantagem de tudo isso?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  <a:p>
            <a:endParaRPr lang="pt-BR" sz="32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116031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Uma app baseada em web, que tem a facilidade de:</a:t>
            </a:r>
            <a:endParaRPr lang="pt-BR" dirty="0">
              <a:latin typeface="Candara" panose="020E0502030303020204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Ser </a:t>
            </a:r>
            <a:r>
              <a:rPr lang="pt-BR" sz="2400" dirty="0" err="1">
                <a:latin typeface="Arial"/>
                <a:cs typeface="Arial"/>
              </a:rPr>
              <a:t>linkável</a:t>
            </a:r>
            <a:r>
              <a:rPr lang="pt-BR" sz="2400" dirty="0">
                <a:latin typeface="Arial"/>
                <a:cs typeface="Arial"/>
              </a:rPr>
              <a:t> com endereçamentos;</a:t>
            </a:r>
            <a:endParaRPr lang="pt-BR" dirty="0">
              <a:latin typeface="Candara" panose="020E0502030303020204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Responsiva para trabalhar em todos dispositivos;</a:t>
            </a:r>
            <a:endParaRPr lang="pt-BR" dirty="0">
              <a:latin typeface="Candara" panose="020E0502030303020204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Segura por ser em https;</a:t>
            </a:r>
            <a:endParaRPr lang="pt-BR" dirty="0">
              <a:latin typeface="Candara" panose="020E0502030303020204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Offline por ter aprendido a mexer com web cache e </a:t>
            </a:r>
            <a:r>
              <a:rPr lang="pt-BR" sz="2400" dirty="0" err="1">
                <a:latin typeface="Arial"/>
                <a:cs typeface="Arial"/>
              </a:rPr>
              <a:t>service</a:t>
            </a:r>
            <a:r>
              <a:rPr lang="pt-BR" sz="2400" dirty="0">
                <a:latin typeface="Arial"/>
                <a:cs typeface="Arial"/>
              </a:rPr>
              <a:t> </a:t>
            </a:r>
            <a:r>
              <a:rPr lang="pt-BR" sz="2400" dirty="0" err="1">
                <a:latin typeface="Arial"/>
                <a:cs typeface="Arial"/>
              </a:rPr>
              <a:t>workers</a:t>
            </a:r>
            <a:r>
              <a:rPr lang="pt-BR" sz="2400" dirty="0">
                <a:latin typeface="Arial"/>
                <a:cs typeface="Arial"/>
              </a:rPr>
              <a:t>; </a:t>
            </a:r>
            <a:endParaRPr lang="pt-BR" dirty="0">
              <a:latin typeface="Candara" panose="020E0502030303020204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Com cara de app com todas as interações;</a:t>
            </a:r>
            <a:endParaRPr lang="pt-BR" dirty="0">
              <a:latin typeface="Candara" panose="020E0502030303020204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Bonito em questão de design;</a:t>
            </a:r>
            <a:endParaRPr lang="pt-BR" dirty="0">
              <a:latin typeface="Candara" panose="020E0502030303020204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 err="1">
                <a:latin typeface="Arial"/>
                <a:cs typeface="Arial"/>
              </a:rPr>
              <a:t>Engajável</a:t>
            </a:r>
            <a:r>
              <a:rPr lang="pt-BR" sz="2400" dirty="0">
                <a:latin typeface="Arial"/>
                <a:cs typeface="Arial"/>
              </a:rPr>
              <a:t> por poder ser instalada na tela principal caso queira.</a:t>
            </a:r>
            <a:endParaRPr lang="pt-BR" dirty="0">
              <a:latin typeface="Candara" panose="020E0502030303020204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cs typeface="Arial"/>
            </a:endParaRPr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183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8301" y="927277"/>
            <a:ext cx="114106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2" name="CaixaDeTexto 5">
            <a:extLst>
              <a:ext uri="{FF2B5EF4-FFF2-40B4-BE49-F238E27FC236}">
                <a16:creationId xmlns:a16="http://schemas.microsoft.com/office/drawing/2014/main" id="{DDF8FAD2-BB70-4FA9-A8F7-B25880FBFD9B}"/>
              </a:ext>
            </a:extLst>
          </p:cNvPr>
          <p:cNvSpPr txBox="1"/>
          <p:nvPr/>
        </p:nvSpPr>
        <p:spPr>
          <a:xfrm>
            <a:off x="0" y="2102475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i="1">
                <a:solidFill>
                  <a:schemeClr val="accent5">
                    <a:lumMod val="75000"/>
                  </a:schemeClr>
                </a:solidFill>
              </a:rPr>
              <a:t>Desenvolvendo um PWA simples!!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19317316-9E03-410C-B3D1-5FF32CFBB8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287161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3200" i="1" dirty="0">
                <a:solidFill>
                  <a:schemeClr val="accent5">
                    <a:lumMod val="75000"/>
                  </a:schemeClr>
                </a:solidFill>
              </a:rPr>
              <a:t>Autor do curso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78301" y="927277"/>
            <a:ext cx="114106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78301" y="927277"/>
            <a:ext cx="11142199" cy="3170099"/>
          </a:xfrm>
          <a:prstGeom prst="rect">
            <a:avLst/>
          </a:prstGeom>
          <a:noFill/>
          <a:effectLst>
            <a:glow rad="139700">
              <a:schemeClr val="bg1">
                <a:alpha val="40000"/>
              </a:schemeClr>
            </a:glo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000" dirty="0">
                <a:effectLst>
                  <a:glow rad="228600">
                    <a:schemeClr val="bg1"/>
                  </a:glow>
                </a:effectLst>
              </a:rPr>
              <a:t>João Paulo Martins de Oliveira.</a:t>
            </a:r>
            <a:endParaRPr lang="en-US"/>
          </a:p>
          <a:p>
            <a:pPr algn="just"/>
            <a:r>
              <a:rPr lang="pt-BR" sz="2000" dirty="0">
                <a:effectLst>
                  <a:glow rad="228600">
                    <a:schemeClr val="bg1"/>
                  </a:glow>
                </a:effectLst>
              </a:rPr>
              <a:t>Aluno do 10º período de Engenharia de Computação.</a:t>
            </a:r>
            <a:endParaRPr lang="pt-BR" sz="2000" dirty="0">
              <a:effectLst>
                <a:glow rad="228600">
                  <a:prstClr val="white"/>
                </a:glow>
              </a:effectLst>
            </a:endParaRPr>
          </a:p>
          <a:p>
            <a:pPr algn="just"/>
            <a:r>
              <a:rPr lang="pt-BR" sz="2000" dirty="0">
                <a:effectLst>
                  <a:glow rad="228600">
                    <a:schemeClr val="bg1"/>
                  </a:glow>
                </a:effectLst>
              </a:rPr>
              <a:t>Estagiário do CDG Hub.</a:t>
            </a:r>
            <a:endParaRPr lang="pt-BR" sz="2000" dirty="0">
              <a:effectLst>
                <a:glow rad="228600">
                  <a:prstClr val="white"/>
                </a:glow>
              </a:effectLst>
            </a:endParaRPr>
          </a:p>
          <a:p>
            <a:pPr algn="just"/>
            <a:r>
              <a:rPr lang="pt-BR" sz="2000" dirty="0">
                <a:effectLst>
                  <a:glow rad="228600">
                    <a:schemeClr val="bg1"/>
                  </a:glow>
                </a:effectLst>
              </a:rPr>
              <a:t>Orientado do professor </a:t>
            </a:r>
            <a:r>
              <a:rPr lang="pt-BR" sz="2000" dirty="0" err="1">
                <a:effectLst>
                  <a:glow rad="228600">
                    <a:schemeClr val="bg1"/>
                  </a:glow>
                </a:effectLst>
              </a:rPr>
              <a:t>Renzo</a:t>
            </a:r>
            <a:r>
              <a:rPr lang="pt-BR" sz="2000" dirty="0">
                <a:effectLst>
                  <a:glow rad="228600">
                    <a:schemeClr val="bg1"/>
                  </a:glow>
                </a:effectLst>
              </a:rPr>
              <a:t> Mesquita.</a:t>
            </a:r>
            <a:endParaRPr lang="pt-BR" sz="2000" dirty="0">
              <a:effectLst>
                <a:glow rad="228600">
                  <a:prstClr val="white"/>
                </a:glow>
              </a:effectLst>
            </a:endParaRPr>
          </a:p>
          <a:p>
            <a:pPr marL="285750" indent="-285750">
              <a:buFontTx/>
              <a:buChar char="-"/>
            </a:pPr>
            <a:endParaRPr lang="pt-BR" sz="2000">
              <a:effectLst>
                <a:glow rad="228600">
                  <a:schemeClr val="bg1"/>
                </a:glow>
              </a:effectLst>
            </a:endParaRPr>
          </a:p>
          <a:p>
            <a:pPr marL="285750" indent="-285750">
              <a:buFontTx/>
              <a:buChar char="-"/>
            </a:pPr>
            <a:endParaRPr lang="pt-BR" sz="2000">
              <a:effectLst>
                <a:glow rad="228600">
                  <a:schemeClr val="bg1"/>
                </a:glow>
              </a:effectLst>
            </a:endParaRPr>
          </a:p>
          <a:p>
            <a:pPr marL="285750" indent="-285750">
              <a:buFontTx/>
              <a:buChar char="-"/>
            </a:pPr>
            <a:endParaRPr lang="pt-BR" sz="2000">
              <a:effectLst>
                <a:glow rad="228600">
                  <a:schemeClr val="bg1"/>
                </a:glow>
              </a:effectLst>
            </a:endParaRPr>
          </a:p>
          <a:p>
            <a:pPr marL="285750" indent="-285750">
              <a:buFontTx/>
              <a:buChar char="-"/>
            </a:pPr>
            <a:endParaRPr lang="pt-BR" sz="2000">
              <a:effectLst>
                <a:glow rad="228600">
                  <a:schemeClr val="bg1"/>
                </a:glow>
              </a:effectLst>
            </a:endParaRPr>
          </a:p>
          <a:p>
            <a:pPr marL="285750" indent="-285750">
              <a:buFontTx/>
              <a:buChar char="-"/>
            </a:pPr>
            <a:endParaRPr lang="pt-BR" sz="2000">
              <a:effectLst>
                <a:glow rad="228600">
                  <a:schemeClr val="bg1"/>
                </a:glow>
              </a:effectLst>
            </a:endParaRPr>
          </a:p>
          <a:p>
            <a:endParaRPr lang="pt-BR" sz="2000">
              <a:effectLst>
                <a:glow rad="228600">
                  <a:schemeClr val="bg1"/>
                </a:glow>
              </a:effectLst>
            </a:endParaRPr>
          </a:p>
        </p:txBody>
      </p:sp>
      <p:pic>
        <p:nvPicPr>
          <p:cNvPr id="1030" name="Picture 6" descr="Resultado de imagem para pacman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75" y="5241135"/>
            <a:ext cx="5673725" cy="1262404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7884DDE-A812-4424-AA8C-2E74B8D39F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70" y="4903338"/>
            <a:ext cx="2847438" cy="1600201"/>
          </a:xfrm>
          <a:prstGeom prst="rect">
            <a:avLst/>
          </a:prstGeom>
        </p:spPr>
      </p:pic>
      <p:pic>
        <p:nvPicPr>
          <p:cNvPr id="3" name="Picture 3" descr="A person is playing video games in a living room&#10;&#10;Description automatically generated">
            <a:extLst>
              <a:ext uri="{FF2B5EF4-FFF2-40B4-BE49-F238E27FC236}">
                <a16:creationId xmlns:a16="http://schemas.microsoft.com/office/drawing/2014/main" id="{E55877DC-3D93-4F31-9559-ADF8530AE8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1125" y="533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3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Primeiros passos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123418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Pasta </a:t>
            </a:r>
            <a:r>
              <a:rPr lang="pt-BR" sz="2400" err="1">
                <a:latin typeface="Arial"/>
                <a:cs typeface="Arial"/>
              </a:rPr>
              <a:t>css</a:t>
            </a:r>
            <a:r>
              <a:rPr lang="pt-BR" sz="2400" dirty="0">
                <a:latin typeface="Arial"/>
                <a:cs typeface="Arial"/>
              </a:rPr>
              <a:t>:</a:t>
            </a:r>
            <a:endParaRPr lang="en-US" dirty="0"/>
          </a:p>
          <a:p>
            <a:pPr marL="1714500" lvl="3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Baixar o Materialize;</a:t>
            </a:r>
          </a:p>
          <a:p>
            <a:pPr marL="1714500" lvl="3" indent="-342900" algn="just">
              <a:buFont typeface="Arial"/>
              <a:buChar char="•"/>
            </a:pPr>
            <a:r>
              <a:rPr lang="pt-BR" sz="2400">
                <a:latin typeface="Arial"/>
                <a:cs typeface="Arial"/>
              </a:rPr>
              <a:t>Criar o arquivo styles.css;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pt-BR" sz="2400" dirty="0">
                <a:latin typeface="Arial"/>
                <a:cs typeface="Arial"/>
              </a:rPr>
              <a:t>Pasta </a:t>
            </a:r>
            <a:r>
              <a:rPr lang="pt-BR" sz="2400" err="1">
                <a:latin typeface="Arial"/>
                <a:cs typeface="Arial"/>
              </a:rPr>
              <a:t>img</a:t>
            </a:r>
            <a:r>
              <a:rPr lang="pt-BR" sz="2400" dirty="0">
                <a:latin typeface="Arial"/>
                <a:cs typeface="Arial"/>
              </a:rPr>
              <a:t>:</a:t>
            </a:r>
            <a:endParaRPr lang="en-US" sz="2400" dirty="0">
              <a:ea typeface="+mn-lt"/>
              <a:cs typeface="+mn-lt"/>
            </a:endParaRPr>
          </a:p>
          <a:p>
            <a:pPr marL="1714500" lvl="3" indent="-342900" algn="just">
              <a:buFont typeface="Arial,Sans-Serif"/>
              <a:buChar char="•"/>
            </a:pPr>
            <a:r>
              <a:rPr lang="pt-BR" sz="2400" dirty="0">
                <a:latin typeface="Arial"/>
                <a:ea typeface="+mn-lt"/>
                <a:cs typeface="Arial"/>
              </a:rPr>
              <a:t>Imagens no repositório, ou criar as suas;</a:t>
            </a:r>
          </a:p>
          <a:p>
            <a:pPr marL="1714500" lvl="3" indent="-342900" algn="just">
              <a:buFont typeface="Arial,Sans-Serif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pt-BR" sz="2400" dirty="0">
                <a:latin typeface="Arial"/>
                <a:cs typeface="Arial"/>
              </a:rPr>
              <a:t>Pasta </a:t>
            </a:r>
            <a:r>
              <a:rPr lang="pt-BR" sz="2400" err="1">
                <a:latin typeface="Arial"/>
                <a:cs typeface="Arial"/>
              </a:rPr>
              <a:t>js</a:t>
            </a:r>
            <a:r>
              <a:rPr lang="pt-BR" sz="2400" dirty="0">
                <a:latin typeface="Arial"/>
                <a:cs typeface="Arial"/>
              </a:rPr>
              <a:t>:</a:t>
            </a:r>
            <a:endParaRPr lang="en-US" sz="2400" dirty="0">
              <a:ea typeface="+mn-lt"/>
              <a:cs typeface="+mn-lt"/>
            </a:endParaRPr>
          </a:p>
          <a:p>
            <a:pPr marL="1714500" lvl="3" indent="-342900" algn="just">
              <a:buFont typeface="Arial,Sans-Serif"/>
              <a:buChar char="•"/>
            </a:pPr>
            <a:r>
              <a:rPr lang="pt-BR" sz="2400" dirty="0">
                <a:latin typeface="Arial"/>
                <a:cs typeface="Arial"/>
              </a:rPr>
              <a:t>Materialize.min.js e ui.js;</a:t>
            </a:r>
            <a:endParaRPr lang="pt-BR" dirty="0"/>
          </a:p>
          <a:p>
            <a:pPr lvl="3" algn="just"/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Pasta </a:t>
            </a:r>
            <a:r>
              <a:rPr lang="pt-BR" sz="2400" err="1">
                <a:latin typeface="Arial"/>
                <a:cs typeface="Arial"/>
              </a:rPr>
              <a:t>pages</a:t>
            </a:r>
            <a:r>
              <a:rPr lang="pt-BR" sz="2400" dirty="0">
                <a:latin typeface="Arial"/>
                <a:cs typeface="Arial"/>
              </a:rPr>
              <a:t>:</a:t>
            </a:r>
          </a:p>
          <a:p>
            <a:pPr marL="1714500" lvl="3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Vazia por enquanto;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Index.html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03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Primeiros passos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71711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Começando no index.html: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02579C3-3C9A-4F1C-AFB1-F29B0704F0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936" y="2028479"/>
            <a:ext cx="7886700" cy="32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5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Primeiros passos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75405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Para facilitar na visualização do projeto, baixar a extensão </a:t>
            </a:r>
            <a:r>
              <a:rPr lang="pt-BR" sz="2400" dirty="0" err="1">
                <a:latin typeface="Arial"/>
                <a:cs typeface="Arial"/>
              </a:rPr>
              <a:t>live</a:t>
            </a:r>
            <a:r>
              <a:rPr lang="pt-BR" sz="2400" dirty="0">
                <a:latin typeface="Arial"/>
                <a:cs typeface="Arial"/>
              </a:rPr>
              <a:t> server.</a:t>
            </a: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Abra a aba de extensões e procure por "</a:t>
            </a:r>
            <a:r>
              <a:rPr lang="pt-BR" sz="2400" dirty="0" err="1">
                <a:latin typeface="Arial"/>
                <a:cs typeface="Arial"/>
              </a:rPr>
              <a:t>live</a:t>
            </a:r>
            <a:r>
              <a:rPr lang="pt-BR" sz="2400" dirty="0">
                <a:latin typeface="Arial"/>
                <a:cs typeface="Arial"/>
              </a:rPr>
              <a:t> server", será a primeira opção.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E231CE-861C-488B-9A55-C61998CB4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25" y="2390450"/>
            <a:ext cx="2886075" cy="28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Primeiros passos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86485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Para facilitar na visualização do projeto, baixar a extensão </a:t>
            </a:r>
            <a:r>
              <a:rPr lang="pt-BR" sz="2400" dirty="0" err="1">
                <a:latin typeface="Arial"/>
                <a:cs typeface="Arial"/>
              </a:rPr>
              <a:t>live</a:t>
            </a:r>
            <a:r>
              <a:rPr lang="pt-BR" sz="2400" dirty="0">
                <a:latin typeface="Arial"/>
                <a:cs typeface="Arial"/>
              </a:rPr>
              <a:t> server.</a:t>
            </a: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Abra a aba de extensões e procure por "</a:t>
            </a:r>
            <a:r>
              <a:rPr lang="pt-BR" sz="2400" dirty="0" err="1">
                <a:latin typeface="Arial"/>
                <a:cs typeface="Arial"/>
              </a:rPr>
              <a:t>live</a:t>
            </a:r>
            <a:r>
              <a:rPr lang="pt-BR" sz="2400" dirty="0">
                <a:latin typeface="Arial"/>
                <a:cs typeface="Arial"/>
              </a:rPr>
              <a:t> server", será a primeira opção.</a:t>
            </a:r>
          </a:p>
          <a:p>
            <a:pPr marL="800100" lvl="1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Assim que instalado, clique com o botão direito do mouse no seu código e coloque em "open </a:t>
            </a:r>
            <a:r>
              <a:rPr lang="pt-BR" sz="2400" dirty="0" err="1">
                <a:latin typeface="Arial"/>
                <a:cs typeface="Arial"/>
              </a:rPr>
              <a:t>with</a:t>
            </a:r>
            <a:r>
              <a:rPr lang="pt-BR" sz="2400" dirty="0">
                <a:latin typeface="Arial"/>
                <a:cs typeface="Arial"/>
              </a:rPr>
              <a:t> </a:t>
            </a:r>
            <a:r>
              <a:rPr lang="pt-BR" sz="2400" dirty="0" err="1">
                <a:latin typeface="Arial"/>
                <a:cs typeface="Arial"/>
              </a:rPr>
              <a:t>live</a:t>
            </a:r>
            <a:r>
              <a:rPr lang="pt-BR" sz="2400" dirty="0">
                <a:latin typeface="Arial"/>
                <a:cs typeface="Arial"/>
              </a:rPr>
              <a:t> server".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E231CE-861C-488B-9A55-C61998CB4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25" y="3038150"/>
            <a:ext cx="2886075" cy="2867675"/>
          </a:xfrm>
          <a:prstGeom prst="rect">
            <a:avLst/>
          </a:prstGeom>
        </p:spPr>
      </p:pic>
      <p:pic>
        <p:nvPicPr>
          <p:cNvPr id="2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B0A5ED-174F-4A27-A4D7-FD5A77FEE4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8875" y="2999554"/>
            <a:ext cx="3714750" cy="29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Primeiros passos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71711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 err="1">
                <a:latin typeface="Arial"/>
                <a:cs typeface="Arial"/>
              </a:rPr>
              <a:t>Linkar</a:t>
            </a:r>
            <a:r>
              <a:rPr lang="pt-BR" sz="2400" dirty="0">
                <a:latin typeface="Arial"/>
                <a:cs typeface="Arial"/>
              </a:rPr>
              <a:t> as referências que utilizaremos e colocar uma cor no plano de fundo: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Criar a barra de navegação do topo: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3EDC80E2-9033-4294-ABF3-6B7B667B3B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560294"/>
            <a:ext cx="7153275" cy="1651437"/>
          </a:xfrm>
          <a:prstGeom prst="rect">
            <a:avLst/>
          </a:prstGeom>
        </p:spPr>
      </p:pic>
      <p:pic>
        <p:nvPicPr>
          <p:cNvPr id="10" name="Picture 13" descr="Text&#10;&#10;Description automatically generated">
            <a:extLst>
              <a:ext uri="{FF2B5EF4-FFF2-40B4-BE49-F238E27FC236}">
                <a16:creationId xmlns:a16="http://schemas.microsoft.com/office/drawing/2014/main" id="{EC610ADE-71E5-4E08-BFBC-DF05188918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" y="4054036"/>
            <a:ext cx="6153150" cy="205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Desenvolvendo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75405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Criar a barra de navegação (</a:t>
            </a:r>
            <a:r>
              <a:rPr lang="pt-BR" sz="2400" dirty="0" err="1">
                <a:latin typeface="Arial"/>
                <a:cs typeface="Arial"/>
              </a:rPr>
              <a:t>side</a:t>
            </a:r>
            <a:r>
              <a:rPr lang="pt-BR" sz="2400" dirty="0">
                <a:latin typeface="Arial"/>
                <a:cs typeface="Arial"/>
              </a:rPr>
              <a:t>-menu):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603CFF9-089D-4D50-A346-9687F052A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50" y="2251075"/>
            <a:ext cx="6705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Desenvolvendo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82791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Parte onde será a lista dos games: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7388526-B10B-4C2C-9A64-8F9D41866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525" y="1772385"/>
            <a:ext cx="7239000" cy="291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Desenvolvendo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86485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Botão de adicionar e a aba de adicionar: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F24D1CE8-F8E5-43C0-AC1A-F3EC945F5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5950" y="1506928"/>
            <a:ext cx="6715125" cy="46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Desenvolvendo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938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Referenciar o ui.js: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Criar as páginas "</a:t>
            </a:r>
            <a:r>
              <a:rPr lang="pt-BR" sz="2400" dirty="0" err="1">
                <a:latin typeface="Arial"/>
                <a:cs typeface="Arial"/>
              </a:rPr>
              <a:t>about</a:t>
            </a:r>
            <a:r>
              <a:rPr lang="pt-BR" sz="2400" dirty="0">
                <a:latin typeface="Arial"/>
                <a:cs typeface="Arial"/>
              </a:rPr>
              <a:t>" e "</a:t>
            </a:r>
            <a:r>
              <a:rPr lang="pt-BR" sz="2400" dirty="0" err="1">
                <a:latin typeface="Arial"/>
                <a:cs typeface="Arial"/>
              </a:rPr>
              <a:t>contact</a:t>
            </a:r>
            <a:r>
              <a:rPr lang="pt-BR" sz="2400" dirty="0">
                <a:latin typeface="Arial"/>
                <a:cs typeface="Arial"/>
              </a:rPr>
              <a:t>" dentro da pasta </a:t>
            </a:r>
            <a:r>
              <a:rPr lang="pt-BR" sz="2400" dirty="0" err="1">
                <a:latin typeface="Arial"/>
                <a:cs typeface="Arial"/>
              </a:rPr>
              <a:t>pages</a:t>
            </a:r>
            <a:r>
              <a:rPr lang="pt-BR" sz="2400" dirty="0">
                <a:latin typeface="Arial"/>
                <a:cs typeface="Arial"/>
              </a:rPr>
              <a:t>, e copiar o conteúdo da index.html, porém sem a parte da lista de jogos e do botão.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C5CC214-59B5-4CEC-A69C-FCF39EFFB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1448117"/>
            <a:ext cx="4276725" cy="5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Desenvolvendo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116031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err="1">
                <a:latin typeface="Arial"/>
                <a:cs typeface="Arial"/>
              </a:rPr>
              <a:t>Codar</a:t>
            </a:r>
            <a:r>
              <a:rPr lang="pt-BR" sz="2400">
                <a:latin typeface="Arial"/>
                <a:cs typeface="Arial"/>
              </a:rPr>
              <a:t> a parte de styles.css:</a:t>
            </a: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Vou apenas pegar do meu repositório, por não ser o foco do curso.</a:t>
            </a: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Você pode configurar do jeito que achar melhor.</a:t>
            </a:r>
          </a:p>
          <a:p>
            <a:pPr marL="800100" lvl="1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Ui.js: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2" name="Picture 4" descr="A picture containing indoor, screen, room, holding&#10;&#10;Description automatically generated">
            <a:extLst>
              <a:ext uri="{FF2B5EF4-FFF2-40B4-BE49-F238E27FC236}">
                <a16:creationId xmlns:a16="http://schemas.microsoft.com/office/drawing/2014/main" id="{E3CDC3C3-8A53-497B-8158-A3CCDFBCCE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037" y="3210971"/>
            <a:ext cx="7038975" cy="26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3200" i="1" dirty="0">
                <a:solidFill>
                  <a:schemeClr val="accent5">
                    <a:lumMod val="75000"/>
                  </a:schemeClr>
                </a:solidFill>
              </a:rPr>
              <a:t>Ementa Geral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78301" y="927277"/>
            <a:ext cx="114106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78301" y="685747"/>
            <a:ext cx="5900566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000" dirty="0"/>
              <a:t>1 - </a:t>
            </a:r>
            <a:r>
              <a:rPr lang="pt-BR" sz="2000" b="1" dirty="0"/>
              <a:t>Introdução ao PWA:</a:t>
            </a:r>
            <a:endParaRPr lang="pt-BR" sz="2000" dirty="0"/>
          </a:p>
          <a:p>
            <a:pPr algn="just"/>
            <a:r>
              <a:rPr lang="pt-BR" sz="2000" dirty="0"/>
              <a:t>	1.1- Introdução ao PWA;</a:t>
            </a:r>
          </a:p>
          <a:p>
            <a:pPr algn="just"/>
            <a:r>
              <a:rPr lang="pt-BR" sz="2000" dirty="0"/>
              <a:t>	1.2- PWA X Aplicativos nativos;</a:t>
            </a:r>
          </a:p>
          <a:p>
            <a:pPr algn="just"/>
            <a:r>
              <a:rPr lang="pt-BR" sz="2000" dirty="0"/>
              <a:t>	1.3- Proposta PWA;</a:t>
            </a:r>
          </a:p>
          <a:p>
            <a:pPr algn="just"/>
            <a:r>
              <a:rPr lang="pt-BR" sz="2000" dirty="0"/>
              <a:t>	1.4- Web com cara de app.</a:t>
            </a:r>
          </a:p>
          <a:p>
            <a:pPr algn="just"/>
            <a:endParaRPr lang="pt-BR" sz="2000"/>
          </a:p>
          <a:p>
            <a:pPr algn="just"/>
            <a:r>
              <a:rPr lang="pt-BR" sz="2000" dirty="0"/>
              <a:t>2 – </a:t>
            </a:r>
            <a:r>
              <a:rPr lang="pt-BR" sz="2000" b="1" dirty="0"/>
              <a:t>O que torna o Web App progressivo?:</a:t>
            </a:r>
            <a:endParaRPr lang="pt-BR" sz="2000" dirty="0"/>
          </a:p>
          <a:p>
            <a:pPr algn="just"/>
            <a:r>
              <a:rPr lang="pt-BR" sz="2000" dirty="0"/>
              <a:t>	2.1 - Service </a:t>
            </a:r>
            <a:r>
              <a:rPr lang="pt-BR" sz="2000" dirty="0" err="1"/>
              <a:t>workers</a:t>
            </a:r>
            <a:r>
              <a:rPr lang="pt-BR" sz="2000" dirty="0"/>
              <a:t>;</a:t>
            </a:r>
          </a:p>
          <a:p>
            <a:pPr algn="just"/>
            <a:r>
              <a:rPr lang="pt-BR" sz="2000" dirty="0"/>
              <a:t>	2.2 - Web </a:t>
            </a:r>
            <a:r>
              <a:rPr lang="pt-BR" sz="2000" dirty="0" err="1"/>
              <a:t>manifest</a:t>
            </a:r>
            <a:r>
              <a:rPr lang="pt-BR" sz="2000" dirty="0"/>
              <a:t>;</a:t>
            </a:r>
          </a:p>
          <a:p>
            <a:pPr algn="just"/>
            <a:r>
              <a:rPr lang="pt-BR" sz="2000" dirty="0"/>
              <a:t>                 2.3 - </a:t>
            </a:r>
            <a:r>
              <a:rPr lang="pt-BR" sz="2000" dirty="0" err="1"/>
              <a:t>Install</a:t>
            </a:r>
            <a:r>
              <a:rPr lang="pt-BR" sz="2000" dirty="0"/>
              <a:t> Banner;</a:t>
            </a:r>
          </a:p>
          <a:p>
            <a:pPr algn="just"/>
            <a:r>
              <a:rPr lang="pt-BR" sz="2000" dirty="0"/>
              <a:t>	2.4 - Porque é chamado de PWA;</a:t>
            </a:r>
          </a:p>
          <a:p>
            <a:pPr algn="just"/>
            <a:r>
              <a:rPr lang="pt-BR" sz="2000" dirty="0"/>
              <a:t>	2.5 - Qual a vantagem de tudo isso?.</a:t>
            </a:r>
          </a:p>
          <a:p>
            <a:pPr algn="just"/>
            <a:r>
              <a:rPr lang="pt-BR" sz="2000" dirty="0"/>
              <a:t>	</a:t>
            </a:r>
          </a:p>
          <a:p>
            <a:r>
              <a:rPr lang="pt-BR" sz="2000" dirty="0"/>
              <a:t>	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347167" y="681723"/>
            <a:ext cx="5212080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dirty="0"/>
              <a:t>3</a:t>
            </a:r>
            <a:r>
              <a:rPr lang="pt-BR" dirty="0">
                <a:ea typeface="+mn-lt"/>
                <a:cs typeface="+mn-lt"/>
              </a:rPr>
              <a:t>– </a:t>
            </a:r>
            <a:r>
              <a:rPr lang="pt-BR" b="1" dirty="0">
                <a:ea typeface="+mn-lt"/>
                <a:cs typeface="+mn-lt"/>
              </a:rPr>
              <a:t>Desenvolvendo um PWA simples: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pt-BR" dirty="0">
                <a:ea typeface="+mn-lt"/>
                <a:cs typeface="+mn-lt"/>
              </a:rPr>
              <a:t>3.1 - Primeiros passos;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pt-BR" dirty="0">
                <a:ea typeface="+mn-lt"/>
                <a:cs typeface="+mn-lt"/>
              </a:rPr>
              <a:t>3.2 - Desenvolvendo;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pt-BR" dirty="0">
                <a:ea typeface="+mn-lt"/>
                <a:cs typeface="+mn-lt"/>
              </a:rPr>
              <a:t>3.3 - Android Studio;</a:t>
            </a:r>
          </a:p>
          <a:p>
            <a:pPr algn="just"/>
            <a:r>
              <a:rPr lang="pt-BR" dirty="0">
                <a:ea typeface="+mn-lt"/>
                <a:cs typeface="+mn-lt"/>
              </a:rPr>
              <a:t>3.4 - IOS </a:t>
            </a:r>
            <a:r>
              <a:rPr lang="pt-BR" dirty="0" err="1">
                <a:ea typeface="+mn-lt"/>
                <a:cs typeface="+mn-lt"/>
              </a:rPr>
              <a:t>support</a:t>
            </a:r>
            <a:r>
              <a:rPr lang="pt-BR" dirty="0">
                <a:ea typeface="+mn-lt"/>
                <a:cs typeface="+mn-lt"/>
              </a:rPr>
              <a:t>;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pt-BR" dirty="0">
                <a:ea typeface="+mn-lt"/>
                <a:cs typeface="+mn-lt"/>
              </a:rPr>
              <a:t>3.5 - Service </a:t>
            </a:r>
            <a:r>
              <a:rPr lang="pt-BR" dirty="0" err="1">
                <a:ea typeface="+mn-lt"/>
                <a:cs typeface="+mn-lt"/>
              </a:rPr>
              <a:t>Workers</a:t>
            </a:r>
            <a:r>
              <a:rPr lang="pt-BR" dirty="0">
                <a:ea typeface="+mn-lt"/>
                <a:cs typeface="+mn-lt"/>
              </a:rPr>
              <a:t>;</a:t>
            </a:r>
          </a:p>
          <a:p>
            <a:pPr algn="just"/>
            <a:r>
              <a:rPr lang="pt-BR" dirty="0"/>
              <a:t>3.6 - </a:t>
            </a:r>
            <a:r>
              <a:rPr lang="pt-BR" dirty="0" err="1"/>
              <a:t>Lighthouse</a:t>
            </a:r>
            <a:r>
              <a:rPr lang="pt-BR" dirty="0"/>
              <a:t> </a:t>
            </a:r>
            <a:r>
              <a:rPr lang="pt-BR" dirty="0" err="1"/>
              <a:t>Audit</a:t>
            </a:r>
            <a:r>
              <a:rPr lang="pt-BR" dirty="0"/>
              <a:t>;</a:t>
            </a:r>
            <a:endParaRPr lang="pt-BR" dirty="0">
              <a:ea typeface="+mn-lt"/>
              <a:cs typeface="+mn-lt"/>
            </a:endParaRPr>
          </a:p>
          <a:p>
            <a:pPr algn="just"/>
            <a:r>
              <a:rPr lang="pt-BR" dirty="0"/>
              <a:t>3.7 - Instalar aplicação;</a:t>
            </a:r>
          </a:p>
          <a:p>
            <a:pPr algn="just"/>
            <a:r>
              <a:rPr lang="pt-BR" dirty="0"/>
              <a:t>3.8 - </a:t>
            </a:r>
            <a:r>
              <a:rPr lang="pt-BR" dirty="0" err="1"/>
              <a:t>Fetch</a:t>
            </a:r>
            <a:r>
              <a:rPr lang="pt-BR" dirty="0"/>
              <a:t> </a:t>
            </a:r>
            <a:r>
              <a:rPr lang="pt-BR" dirty="0" err="1"/>
              <a:t>Events</a:t>
            </a:r>
            <a:r>
              <a:rPr lang="pt-BR" dirty="0"/>
              <a:t>;</a:t>
            </a:r>
          </a:p>
          <a:p>
            <a:pPr algn="just"/>
            <a:r>
              <a:rPr lang="pt-BR" dirty="0"/>
              <a:t>3.9 - </a:t>
            </a:r>
            <a:r>
              <a:rPr lang="pt-BR" dirty="0" err="1"/>
              <a:t>LocalHost</a:t>
            </a:r>
            <a:r>
              <a:rPr lang="pt-BR" dirty="0"/>
              <a:t>;</a:t>
            </a:r>
          </a:p>
          <a:p>
            <a:pPr algn="just"/>
            <a:r>
              <a:rPr lang="pt-BR" dirty="0"/>
              <a:t>3.10 - </a:t>
            </a:r>
            <a:r>
              <a:rPr lang="pt-BR" dirty="0" err="1"/>
              <a:t>Install</a:t>
            </a:r>
            <a:r>
              <a:rPr lang="pt-BR" dirty="0"/>
              <a:t> Banner;</a:t>
            </a:r>
          </a:p>
          <a:p>
            <a:pPr algn="just"/>
            <a:r>
              <a:rPr lang="pt-BR" dirty="0"/>
              <a:t>3.11 - Desenvolvimento para offline;</a:t>
            </a:r>
          </a:p>
          <a:p>
            <a:pPr algn="just"/>
            <a:r>
              <a:rPr lang="pt-BR" dirty="0"/>
              <a:t>3.11.1 - Cache;</a:t>
            </a:r>
          </a:p>
          <a:p>
            <a:pPr algn="just"/>
            <a:r>
              <a:rPr lang="pt-BR" dirty="0"/>
              <a:t>3.11.2 - </a:t>
            </a:r>
            <a:r>
              <a:rPr lang="pt-BR" dirty="0" err="1"/>
              <a:t>Fetch</a:t>
            </a:r>
            <a:r>
              <a:rPr lang="pt-BR" dirty="0"/>
              <a:t> </a:t>
            </a:r>
            <a:r>
              <a:rPr lang="pt-BR" dirty="0" err="1"/>
              <a:t>Events</a:t>
            </a:r>
            <a:r>
              <a:rPr lang="pt-BR" dirty="0"/>
              <a:t>;</a:t>
            </a:r>
          </a:p>
          <a:p>
            <a:pPr algn="just"/>
            <a:r>
              <a:rPr lang="pt-BR" dirty="0"/>
              <a:t>3.11.3 - Versão de Cache;</a:t>
            </a:r>
          </a:p>
          <a:p>
            <a:pPr algn="just"/>
            <a:r>
              <a:rPr lang="pt-BR" dirty="0"/>
              <a:t>3.11.4 - Cache dinâmica;</a:t>
            </a:r>
          </a:p>
          <a:p>
            <a:pPr algn="just"/>
            <a:r>
              <a:rPr lang="pt-BR" dirty="0"/>
              <a:t>3.11.5 - Offline </a:t>
            </a:r>
            <a:r>
              <a:rPr lang="pt-BR" dirty="0" err="1"/>
              <a:t>Fallback</a:t>
            </a:r>
            <a:r>
              <a:rPr lang="pt-BR" dirty="0"/>
              <a:t> </a:t>
            </a:r>
            <a:r>
              <a:rPr lang="pt-BR" dirty="0" err="1"/>
              <a:t>pages</a:t>
            </a:r>
            <a:r>
              <a:rPr lang="pt-BR" dirty="0"/>
              <a:t>;</a:t>
            </a:r>
          </a:p>
          <a:p>
            <a:pPr algn="just"/>
            <a:r>
              <a:rPr lang="pt-BR" dirty="0"/>
              <a:t>3.11.6 - Limitar o tamanho da Cache;</a:t>
            </a:r>
          </a:p>
          <a:p>
            <a:pPr algn="just"/>
            <a:r>
              <a:rPr lang="pt-BR" dirty="0"/>
              <a:t>3.12 - Verificação Final.</a:t>
            </a:r>
          </a:p>
        </p:txBody>
      </p:sp>
    </p:spTree>
    <p:extLst>
      <p:ext uri="{BB962C8B-B14F-4D97-AF65-F5344CB8AC3E}">
        <p14:creationId xmlns:p14="http://schemas.microsoft.com/office/powerpoint/2010/main" val="51724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Deve estar parecido com esse:</a:t>
            </a:r>
            <a:endParaRPr lang="pt-BR" sz="3200" i="1">
              <a:solidFill>
                <a:schemeClr val="accent5">
                  <a:lumMod val="75000"/>
                </a:schemeClr>
              </a:solidFill>
              <a:cs typeface="Arial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97565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4000500" lvl="8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Botão de adicionar e menu: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61FD8B-9A5E-4528-8D05-AE386FFA8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652995"/>
            <a:ext cx="4137313" cy="2737806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21670A-CCC5-4301-93F0-F7B125754B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3786" y="3671684"/>
            <a:ext cx="2743200" cy="2770450"/>
          </a:xfrm>
          <a:prstGeom prst="rect">
            <a:avLst/>
          </a:prstGeom>
        </p:spPr>
      </p:pic>
      <p:pic>
        <p:nvPicPr>
          <p:cNvPr id="10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5E4C4D-0F7B-4129-A962-E2A3A4D748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1059" y="3670866"/>
            <a:ext cx="2743200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Continuando o código</a:t>
            </a:r>
            <a:endParaRPr lang="en-US"/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68018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Criar o arquivo </a:t>
            </a:r>
            <a:r>
              <a:rPr lang="pt-BR" sz="2400" dirty="0" err="1">
                <a:latin typeface="Arial"/>
                <a:cs typeface="Arial"/>
              </a:rPr>
              <a:t>manifest.json</a:t>
            </a:r>
            <a:r>
              <a:rPr lang="pt-BR" sz="2400" dirty="0">
                <a:latin typeface="Arial"/>
                <a:cs typeface="Arial"/>
              </a:rPr>
              <a:t> na pasta do projeto: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B9DA926-CB7A-407D-9CC2-8FCF47258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7264" y="1774140"/>
            <a:ext cx="3552825" cy="35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Android Studio</a:t>
            </a:r>
            <a:endParaRPr lang="en-US"/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68018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É uma parte opcional, para podermos fazer o teste de como está ficando em um celular.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A3D269-EB35-44D8-9FF2-AE5BF34349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0525" y="1780012"/>
            <a:ext cx="3781425" cy="384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IOS support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64325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Adicionar uma linha de código para o tamanho de ícones específicos para </a:t>
            </a:r>
            <a:r>
              <a:rPr lang="pt-BR" sz="2400" dirty="0" err="1">
                <a:latin typeface="Arial"/>
                <a:cs typeface="Arial"/>
              </a:rPr>
              <a:t>ios</a:t>
            </a:r>
            <a:r>
              <a:rPr lang="pt-BR" sz="2400" dirty="0">
                <a:latin typeface="Arial"/>
                <a:cs typeface="Arial"/>
              </a:rPr>
              <a:t>.</a:t>
            </a:r>
            <a:endParaRPr lang="en-US" dirty="0"/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Adicionar em todas as páginas.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37B3DA9-92A9-4D16-86A2-39011DAB4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592" y="1642018"/>
            <a:ext cx="9312852" cy="11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Service Workers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64325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Criar um arquivo sw.js na pasta do projeto.</a:t>
            </a:r>
            <a:endParaRPr lang="en-US" dirty="0"/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Criar um arquivo app.js dentro da pasta </a:t>
            </a:r>
            <a:r>
              <a:rPr lang="pt-BR" sz="2400" dirty="0" err="1">
                <a:latin typeface="Arial"/>
                <a:cs typeface="Arial"/>
              </a:rPr>
              <a:t>js</a:t>
            </a:r>
            <a:r>
              <a:rPr lang="pt-BR" sz="2400" dirty="0">
                <a:latin typeface="Arial"/>
                <a:cs typeface="Arial"/>
              </a:rPr>
              <a:t> e incluir em todas páginas </a:t>
            </a:r>
            <a:r>
              <a:rPr lang="pt-BR" sz="2400" dirty="0" err="1">
                <a:latin typeface="Arial"/>
                <a:cs typeface="Arial"/>
              </a:rPr>
              <a:t>html</a:t>
            </a:r>
            <a:r>
              <a:rPr lang="pt-BR" sz="2400" dirty="0">
                <a:latin typeface="Arial"/>
                <a:cs typeface="Arial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Dentro de app.js</a:t>
            </a: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>
              <a:latin typeface="Candara" panose="020E0502030303020204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15A5D7-CAF3-40AE-83D4-8ADD28592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2275" y="2325461"/>
            <a:ext cx="4772025" cy="530679"/>
          </a:xfrm>
          <a:prstGeom prst="rect">
            <a:avLst/>
          </a:prstGeom>
        </p:spPr>
      </p:pic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4988E069-D862-41DC-99AB-5CFA889956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1225" y="3897110"/>
            <a:ext cx="7038975" cy="15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3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Service Workers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53245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Para instalação:</a:t>
            </a:r>
            <a:endParaRPr lang="en-US" dirty="0"/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Para ativação: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800" dirty="0">
              <a:latin typeface="Candara" panose="020E0502030303020204"/>
              <a:cs typeface="Arial"/>
            </a:endParaRPr>
          </a:p>
        </p:txBody>
      </p:sp>
      <p:pic>
        <p:nvPicPr>
          <p:cNvPr id="2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2A17EEB-9ED1-4A1A-B0BA-186158978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1177" y="1094507"/>
            <a:ext cx="4991100" cy="1246048"/>
          </a:xfrm>
          <a:prstGeom prst="rect">
            <a:avLst/>
          </a:prstGeom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330414D-749C-48BF-B003-260D4881F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832" y="3415488"/>
            <a:ext cx="4994563" cy="12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9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latin typeface="Candara"/>
                <a:ea typeface="+mn-lt"/>
                <a:cs typeface="Arial"/>
              </a:rPr>
              <a:t>Lighthouse Audit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Para uma análise dos aspectos de um PWA: </a:t>
            </a:r>
            <a:br>
              <a:rPr lang="pt-BR" sz="2400" dirty="0">
                <a:latin typeface="Arial"/>
                <a:cs typeface="Arial"/>
              </a:rPr>
            </a:br>
            <a:endParaRPr lang="en-US"/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Podemos notar o que falta no nosso PWA, como a cor do tema.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algn="just"/>
            <a:endParaRPr lang="pt-BR" sz="2400">
              <a:latin typeface="Candara" panose="020E0502030303020204"/>
              <a:cs typeface="Arial"/>
            </a:endParaRPr>
          </a:p>
          <a:p>
            <a:pPr algn="just"/>
            <a:endParaRPr lang="pt-BR" sz="2400">
              <a:latin typeface="Candara" panose="020E0502030303020204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ndara" panose="020E0502030303020204"/>
                <a:cs typeface="Arial"/>
              </a:rPr>
              <a:t>Basta adicionar essa meta </a:t>
            </a:r>
            <a:r>
              <a:rPr lang="pt-BR" sz="2400" dirty="0" err="1">
                <a:latin typeface="Candara" panose="020E0502030303020204"/>
                <a:cs typeface="Arial"/>
              </a:rPr>
              <a:t>tag</a:t>
            </a:r>
            <a:r>
              <a:rPr lang="pt-BR" sz="2400" dirty="0">
                <a:latin typeface="Candara" panose="020E0502030303020204"/>
                <a:cs typeface="Arial"/>
              </a:rPr>
              <a:t> em todas páginas.</a:t>
            </a:r>
          </a:p>
        </p:txBody>
      </p:sp>
      <p:pic>
        <p:nvPicPr>
          <p:cNvPr id="5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60AD1B-F4BA-44BC-B50D-FC1632853C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7044" y="995152"/>
            <a:ext cx="5808517" cy="2500498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EB423B95-0EB2-4F37-9827-869012A10E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438" y="4417766"/>
            <a:ext cx="6657975" cy="4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0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cs typeface="Arial"/>
              </a:rPr>
              <a:t>Instalar a aplicação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Para adicionar a aplicação web no dispositivo móvel, é necessário seguir alguns critérios: </a:t>
            </a:r>
            <a:br>
              <a:rPr lang="pt-BR" sz="2400" dirty="0">
                <a:latin typeface="Arial"/>
                <a:cs typeface="Arial"/>
              </a:rPr>
            </a:br>
            <a:endParaRPr lang="en-US"/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24DD1E-BFB7-48F1-B198-AA2973E0B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1715164"/>
            <a:ext cx="5886450" cy="30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 err="1">
                <a:solidFill>
                  <a:schemeClr val="accent5">
                    <a:lumMod val="75000"/>
                  </a:schemeClr>
                </a:solidFill>
                <a:cs typeface="Arial"/>
              </a:rPr>
              <a:t>Fetch</a:t>
            </a:r>
            <a:r>
              <a:rPr lang="pt-BR" sz="3200" i="1">
                <a:solidFill>
                  <a:schemeClr val="accent5">
                    <a:lumMod val="75000"/>
                  </a:schemeClr>
                </a:solidFill>
                <a:cs typeface="Arial"/>
              </a:rPr>
              <a:t> </a:t>
            </a:r>
            <a:r>
              <a:rPr lang="pt-BR" sz="3200" i="1" err="1">
                <a:solidFill>
                  <a:schemeClr val="accent5">
                    <a:lumMod val="75000"/>
                  </a:schemeClr>
                </a:solidFill>
                <a:cs typeface="Arial"/>
              </a:rPr>
              <a:t>Events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66479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ea typeface="+mn-lt"/>
                <a:cs typeface="+mn-lt"/>
              </a:rPr>
              <a:t>Interceptação entre o navegador e o servidor. Mas qual a funcionalidade?</a:t>
            </a:r>
            <a:endParaRPr lang="en-US" dirty="0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ea typeface="+mn-lt"/>
              <a:cs typeface="+mn-lt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ea typeface="+mn-lt"/>
                <a:cs typeface="+mn-lt"/>
              </a:rPr>
              <a:t>Antes do navegador acessar o servidor ele acessa o </a:t>
            </a:r>
            <a:r>
              <a:rPr lang="pt-BR" sz="2400" dirty="0" err="1">
                <a:ea typeface="+mn-lt"/>
                <a:cs typeface="+mn-lt"/>
              </a:rPr>
              <a:t>fetch</a:t>
            </a:r>
            <a:r>
              <a:rPr lang="pt-BR" sz="2400" dirty="0">
                <a:ea typeface="+mn-lt"/>
                <a:cs typeface="+mn-lt"/>
              </a:rPr>
              <a:t> </a:t>
            </a:r>
            <a:r>
              <a:rPr lang="pt-BR" sz="2400" dirty="0" err="1">
                <a:ea typeface="+mn-lt"/>
                <a:cs typeface="+mn-lt"/>
              </a:rPr>
              <a:t>event</a:t>
            </a:r>
            <a:r>
              <a:rPr lang="pt-BR" sz="2400" dirty="0">
                <a:ea typeface="+mn-lt"/>
                <a:cs typeface="+mn-lt"/>
              </a:rPr>
              <a:t>, que terá acesso ao cache do servidor, assim o próprio </a:t>
            </a:r>
            <a:r>
              <a:rPr lang="pt-BR" sz="2400" dirty="0" err="1">
                <a:ea typeface="+mn-lt"/>
                <a:cs typeface="+mn-lt"/>
              </a:rPr>
              <a:t>fetch</a:t>
            </a:r>
            <a:r>
              <a:rPr lang="pt-BR" sz="2400" dirty="0">
                <a:ea typeface="+mn-lt"/>
                <a:cs typeface="+mn-lt"/>
              </a:rPr>
              <a:t> pode retornar a resposta pro navegador, trazendo uma experiência muito rápida e boa off-line.</a:t>
            </a:r>
            <a:endParaRPr lang="en-US" dirty="0">
              <a:ea typeface="+mn-lt"/>
              <a:cs typeface="+mn-lt"/>
            </a:endParaRPr>
          </a:p>
          <a:p>
            <a:pPr marL="800100" lvl="1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Adicionar no sw.js.</a:t>
            </a:r>
            <a:br>
              <a:rPr lang="pt-BR" sz="2400" dirty="0">
                <a:latin typeface="Arial"/>
                <a:cs typeface="Arial"/>
              </a:rPr>
            </a:br>
            <a:endParaRPr lang="en-US"/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2E1944F-40ED-4B40-AA0A-400574F35B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9975" y="3736506"/>
            <a:ext cx="4371109" cy="12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1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cs typeface="Arial"/>
              </a:rPr>
              <a:t>Localhost</a:t>
            </a:r>
            <a:endParaRPr lang="pt-BR" sz="3200" i="1" dirty="0">
              <a:solidFill>
                <a:schemeClr val="accent5">
                  <a:lumMod val="75000"/>
                </a:schemeClr>
              </a:solidFill>
              <a:cs typeface="Arial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Para ter </a:t>
            </a:r>
            <a:r>
              <a:rPr lang="pt-BR" sz="2400" dirty="0" err="1">
                <a:latin typeface="Arial"/>
                <a:cs typeface="Arial"/>
              </a:rPr>
              <a:t>ip</a:t>
            </a:r>
            <a:r>
              <a:rPr lang="pt-BR" sz="2400" dirty="0">
                <a:latin typeface="Arial"/>
                <a:cs typeface="Arial"/>
              </a:rPr>
              <a:t> de acesso:</a:t>
            </a:r>
            <a:br>
              <a:rPr lang="pt-BR" sz="2400" dirty="0">
                <a:latin typeface="Arial"/>
                <a:cs typeface="Arial"/>
              </a:rPr>
            </a:br>
            <a:endParaRPr lang="en-US"/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</p:txBody>
      </p:sp>
      <p:pic>
        <p:nvPicPr>
          <p:cNvPr id="2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1F302B-A44A-4548-8552-983C8ECEC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491" y="1775041"/>
            <a:ext cx="3486150" cy="2331175"/>
          </a:xfrm>
          <a:prstGeom prst="rect">
            <a:avLst/>
          </a:prstGeom>
        </p:spPr>
      </p:pic>
      <p:pic>
        <p:nvPicPr>
          <p:cNvPr id="5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1C4318-FF47-4505-A1CA-3B048AA5F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5925" y="1778934"/>
            <a:ext cx="2743200" cy="3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2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4000" i="1" dirty="0">
                <a:solidFill>
                  <a:schemeClr val="accent5">
                    <a:lumMod val="75000"/>
                  </a:schemeClr>
                </a:solidFill>
              </a:rPr>
              <a:t>Material: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78301" y="927277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78301" y="584775"/>
            <a:ext cx="11410682" cy="38472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2000"/>
          </a:p>
          <a:p>
            <a:pPr algn="just"/>
            <a:r>
              <a:rPr lang="pt-BR" sz="2800" dirty="0"/>
              <a:t>Visual Studio </a:t>
            </a:r>
            <a:r>
              <a:rPr lang="pt-BR" sz="2800" dirty="0" err="1"/>
              <a:t>Code</a:t>
            </a:r>
            <a:r>
              <a:rPr lang="pt-BR" sz="2800" dirty="0"/>
              <a:t>: </a:t>
            </a:r>
            <a:r>
              <a:rPr lang="pt-BR" sz="2800" dirty="0">
                <a:ea typeface="+mn-lt"/>
                <a:cs typeface="+mn-lt"/>
                <a:hlinkClick r:id="rId8"/>
              </a:rPr>
              <a:t>https://code.visualstudio.com/download</a:t>
            </a:r>
            <a:endParaRPr lang="pt-BR" sz="2800"/>
          </a:p>
          <a:p>
            <a:pPr algn="just"/>
            <a:r>
              <a:rPr lang="pt-BR" sz="2800" dirty="0">
                <a:ea typeface="+mn-lt"/>
                <a:cs typeface="+mn-lt"/>
              </a:rPr>
              <a:t>Materialize CSS: </a:t>
            </a:r>
            <a:r>
              <a:rPr lang="pt-BR" sz="2800" dirty="0">
                <a:ea typeface="+mn-lt"/>
                <a:cs typeface="+mn-lt"/>
                <a:hlinkClick r:id="rId9"/>
              </a:rPr>
              <a:t>https://materializecss.com/getting-started.html</a:t>
            </a:r>
            <a:endParaRPr lang="pt-BR" sz="2800">
              <a:ea typeface="+mn-lt"/>
              <a:cs typeface="+mn-lt"/>
            </a:endParaRPr>
          </a:p>
          <a:p>
            <a:pPr algn="just"/>
            <a:endParaRPr lang="pt-BR" sz="2800"/>
          </a:p>
          <a:p>
            <a:pPr algn="just"/>
            <a:r>
              <a:rPr lang="pt-BR" sz="2800" dirty="0"/>
              <a:t>Android Studio(opcional): </a:t>
            </a:r>
            <a:r>
              <a:rPr lang="pt-BR" sz="2800" dirty="0">
                <a:hlinkClick r:id="rId10"/>
              </a:rPr>
              <a:t>link_android</a:t>
            </a:r>
            <a:endParaRPr lang="pt-BR" sz="2800"/>
          </a:p>
          <a:p>
            <a:pPr algn="just"/>
            <a:endParaRPr lang="pt-BR" sz="2800"/>
          </a:p>
          <a:p>
            <a:pPr algn="just"/>
            <a:endParaRPr lang="pt-BR" sz="2800"/>
          </a:p>
          <a:p>
            <a:pPr algn="just"/>
            <a:r>
              <a:rPr lang="pt-BR" sz="2800" dirty="0"/>
              <a:t>Slides e projeto: https://github.com/jpm1996/CDGPwa</a:t>
            </a:r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86874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cs typeface="Arial"/>
              </a:rPr>
              <a:t>Install Banner</a:t>
            </a:r>
            <a:endParaRPr lang="en-US"/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Agora, com os critérios prontos, temos a opção de instalar na tela inicial:</a:t>
            </a:r>
            <a:br>
              <a:rPr lang="pt-BR" sz="2400" dirty="0">
                <a:latin typeface="Arial"/>
                <a:cs typeface="Arial"/>
              </a:rPr>
            </a:br>
            <a:endParaRPr lang="en-US"/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</p:txBody>
      </p:sp>
      <p:pic>
        <p:nvPicPr>
          <p:cNvPr id="4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1C6742-FAC6-4A43-9FBF-BF0E82821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044" y="1581150"/>
            <a:ext cx="248491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4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cs typeface="Arial"/>
              </a:rPr>
              <a:t>Desenvolvimento para offline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Começaremos agora a trabalhar para que a aplicação possa rodar offline, que é uma das características citadas anteriormente.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Marcaremos a opção offline para os testes.</a:t>
            </a: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</p:txBody>
      </p:sp>
      <p:pic>
        <p:nvPicPr>
          <p:cNvPr id="2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DC20F9-3844-4ABB-9204-C99D4AD160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075" y="2300470"/>
            <a:ext cx="7038975" cy="11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2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cs typeface="Arial"/>
              </a:rPr>
              <a:t>Cache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Onde ficará salvo os dados para que o acesso offline funcione. Pode ser acessada quando quiser e quando precisar.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algn="just"/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ndara" panose="020E0502030303020204"/>
                <a:cs typeface="Arial"/>
              </a:rPr>
              <a:t>Desabilitaremos para que nós podemos ter o controle da cache, e não o navegador.</a:t>
            </a: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8275A5-0768-4A7E-9EDB-5311373BF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3791" y="2531918"/>
            <a:ext cx="2696440" cy="1352549"/>
          </a:xfrm>
          <a:prstGeom prst="rect">
            <a:avLst/>
          </a:prstGeom>
        </p:spPr>
      </p:pic>
      <p:pic>
        <p:nvPicPr>
          <p:cNvPr id="2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7860267-0737-4C8C-81CE-803AC8E76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1895" y="2536031"/>
            <a:ext cx="34956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cs typeface="Arial"/>
              </a:rPr>
              <a:t>Cache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6001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Dentro de sw.js, criar uma constante para a cache, uma função para abrir essa cache e salvar, e um </a:t>
            </a:r>
            <a:r>
              <a:rPr lang="pt-BR" sz="2400" dirty="0" err="1">
                <a:latin typeface="Arial"/>
                <a:cs typeface="Arial"/>
              </a:rPr>
              <a:t>array</a:t>
            </a:r>
            <a:r>
              <a:rPr lang="pt-BR" sz="2400" dirty="0">
                <a:latin typeface="Arial"/>
                <a:cs typeface="Arial"/>
              </a:rPr>
              <a:t> com  o que queremos que seja salvo na cache: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  <p:pic>
        <p:nvPicPr>
          <p:cNvPr id="10" name="Picture 13" descr="Text&#10;&#10;Description automatically generated">
            <a:extLst>
              <a:ext uri="{FF2B5EF4-FFF2-40B4-BE49-F238E27FC236}">
                <a16:creationId xmlns:a16="http://schemas.microsoft.com/office/drawing/2014/main" id="{B3BB5699-0065-4642-B5F9-4B1AD5318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264" y="2028144"/>
            <a:ext cx="5991225" cy="2496912"/>
          </a:xfrm>
          <a:prstGeom prst="rect">
            <a:avLst/>
          </a:prstGeom>
        </p:spPr>
      </p:pic>
      <p:pic>
        <p:nvPicPr>
          <p:cNvPr id="14" name="Picture 16" descr="Text&#10;&#10;Description automatically generated">
            <a:extLst>
              <a:ext uri="{FF2B5EF4-FFF2-40B4-BE49-F238E27FC236}">
                <a16:creationId xmlns:a16="http://schemas.microsoft.com/office/drawing/2014/main" id="{31CD383A-7265-44AF-B06D-FE921029D4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645" y="2032066"/>
            <a:ext cx="4724400" cy="25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Fetch</a:t>
            </a:r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 </a:t>
            </a:r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Events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6001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Toda vez que ocorrer um evento </a:t>
            </a:r>
            <a:r>
              <a:rPr lang="pt-BR" sz="2400" dirty="0" err="1">
                <a:latin typeface="Arial"/>
                <a:cs typeface="Arial"/>
              </a:rPr>
              <a:t>Fetch</a:t>
            </a:r>
            <a:r>
              <a:rPr lang="pt-BR" sz="2400" dirty="0">
                <a:latin typeface="Arial"/>
                <a:cs typeface="Arial"/>
              </a:rPr>
              <a:t> for feito, verificar se esta dentro da cache o que procuramos: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98DB265-C486-444F-8DBD-1243A8E20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8786" y="1915598"/>
            <a:ext cx="4714875" cy="2822448"/>
          </a:xfrm>
          <a:prstGeom prst="rect">
            <a:avLst/>
          </a:prstGeom>
        </p:spPr>
      </p:pic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D1160907-49B5-4994-B289-8C6E516D4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19" y="1912665"/>
            <a:ext cx="5159086" cy="26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Fetch</a:t>
            </a:r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 </a:t>
            </a:r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Events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6001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Algumas partes já estão sendo pegas pelo Service </a:t>
            </a:r>
            <a:r>
              <a:rPr lang="pt-BR" sz="2400" dirty="0" err="1">
                <a:latin typeface="Arial"/>
                <a:cs typeface="Arial"/>
              </a:rPr>
              <a:t>Worker</a:t>
            </a:r>
            <a:r>
              <a:rPr lang="pt-BR" sz="2400" dirty="0">
                <a:latin typeface="Arial"/>
                <a:cs typeface="Arial"/>
              </a:rPr>
              <a:t>. E se entrarmos no modo offline agora?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  <p:pic>
        <p:nvPicPr>
          <p:cNvPr id="5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3027C6-5FC2-4677-90C2-35735B400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66" y="1819275"/>
            <a:ext cx="2477069" cy="4114800"/>
          </a:xfrm>
          <a:prstGeom prst="rect">
            <a:avLst/>
          </a:prstGeom>
        </p:spPr>
      </p:pic>
      <p:pic>
        <p:nvPicPr>
          <p:cNvPr id="10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965A20-8AB2-4924-AB0E-2EFCD28AC1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7675" y="1779614"/>
            <a:ext cx="2743200" cy="3013023"/>
          </a:xfrm>
          <a:prstGeom prst="rect">
            <a:avLst/>
          </a:prstGeom>
        </p:spPr>
      </p:pic>
      <p:pic>
        <p:nvPicPr>
          <p:cNvPr id="14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2F6712-59FA-4ABA-B60D-A042E93D7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300" y="1823998"/>
            <a:ext cx="2743200" cy="29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1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Versão de caches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82176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Caso a gente faça alguma alteração no modo que está agora, o programa irá buscar no cache salvo anteriormente, voltando a versão sem a alteração desejada.</a:t>
            </a: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Como resolver isso?? Precisamos ter versões de Cache, especificar para o programa qual Cache ele irá buscar e deletar a versão anterior.</a:t>
            </a:r>
            <a:br>
              <a:rPr lang="pt-BR" sz="2400" dirty="0">
                <a:latin typeface="Arial"/>
                <a:cs typeface="Arial"/>
              </a:rPr>
            </a:br>
            <a:br>
              <a:rPr lang="pt-BR" sz="2400" dirty="0">
                <a:latin typeface="Arial"/>
                <a:cs typeface="Arial"/>
              </a:rPr>
            </a:b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  <p:pic>
        <p:nvPicPr>
          <p:cNvPr id="4" name="Picture 8" descr="Text&#10;&#10;Description automatically generated">
            <a:extLst>
              <a:ext uri="{FF2B5EF4-FFF2-40B4-BE49-F238E27FC236}">
                <a16:creationId xmlns:a16="http://schemas.microsoft.com/office/drawing/2014/main" id="{8D12AA13-C842-47F1-92D6-E755CC2EB3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500" y="3258278"/>
            <a:ext cx="4029075" cy="30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Cache dinâmica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78483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Salvar as outras páginas, para quando estiver offline no futuro, podemos acessar esse cache e verificar se essa página foi salva anteriormente. Caso ela tenha sido salva, ainda podemos acessá-la. (E precisamos adiciona-la para que seja apagada a versão anterior, igual fizemos com a </a:t>
            </a:r>
            <a:r>
              <a:rPr lang="pt-BR" sz="2400" dirty="0" err="1">
                <a:latin typeface="Arial"/>
                <a:cs typeface="Arial"/>
              </a:rPr>
              <a:t>static</a:t>
            </a:r>
            <a:r>
              <a:rPr lang="pt-BR" sz="2400" dirty="0">
                <a:latin typeface="Arial"/>
                <a:cs typeface="Arial"/>
              </a:rPr>
              <a:t>).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br>
              <a:rPr lang="pt-BR" sz="2400" dirty="0">
                <a:latin typeface="Arial"/>
                <a:cs typeface="Arial"/>
              </a:rPr>
            </a:br>
            <a:br>
              <a:rPr lang="pt-BR" sz="2400" dirty="0">
                <a:latin typeface="Arial"/>
                <a:cs typeface="Arial"/>
              </a:rPr>
            </a:b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9F45D80-4C91-4937-B07F-422C34F4A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" y="2243600"/>
            <a:ext cx="6515100" cy="370550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8A8CDD11-936C-4CDA-BD62-6A8655E8F5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050" y="2717220"/>
            <a:ext cx="4848225" cy="3547635"/>
          </a:xfrm>
          <a:prstGeom prst="rect">
            <a:avLst/>
          </a:prstGeom>
        </p:spPr>
      </p:pic>
      <p:pic>
        <p:nvPicPr>
          <p:cNvPr id="10" name="Picture 13" descr="Text&#10;&#10;Description automatically generated">
            <a:extLst>
              <a:ext uri="{FF2B5EF4-FFF2-40B4-BE49-F238E27FC236}">
                <a16:creationId xmlns:a16="http://schemas.microsoft.com/office/drawing/2014/main" id="{F3143F1B-B8C3-4821-B0D4-552AB3876D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685789"/>
            <a:ext cx="5543550" cy="2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9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Offline </a:t>
            </a:r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Fallback</a:t>
            </a:r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 </a:t>
            </a:r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pages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10433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O que acontece caso o usuário tente acessar uma página offline, que não foi acessada ainda? Retornará o erro padrão, que a página não pode ser acessada.</a:t>
            </a: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É um página de erro feia, então vamos criar uma página para isso.</a:t>
            </a: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Crie uma página fallback.html, copie o código das outras páginas porém o conteúdo dela irá ser diferente.</a:t>
            </a: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br>
              <a:rPr lang="pt-BR" sz="2400" dirty="0">
                <a:latin typeface="Arial"/>
                <a:cs typeface="Arial"/>
              </a:rPr>
            </a:br>
            <a:br>
              <a:rPr lang="pt-BR" sz="2400" dirty="0">
                <a:latin typeface="Arial"/>
                <a:cs typeface="Arial"/>
              </a:rPr>
            </a:b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124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Offline </a:t>
            </a:r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Fallback</a:t>
            </a:r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 </a:t>
            </a:r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pages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89562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E dentro do sw.js adicionar no </a:t>
            </a:r>
            <a:r>
              <a:rPr lang="pt-BR" sz="2400" dirty="0" err="1">
                <a:latin typeface="Arial"/>
                <a:cs typeface="Arial"/>
              </a:rPr>
              <a:t>array</a:t>
            </a:r>
            <a:r>
              <a:rPr lang="pt-BR" sz="2400" dirty="0">
                <a:latin typeface="Arial"/>
                <a:cs typeface="Arial"/>
              </a:rPr>
              <a:t>, a página do </a:t>
            </a:r>
            <a:r>
              <a:rPr lang="pt-BR" sz="2400" dirty="0" err="1">
                <a:latin typeface="Arial"/>
                <a:cs typeface="Arial"/>
              </a:rPr>
              <a:t>fallback</a:t>
            </a:r>
            <a:r>
              <a:rPr lang="pt-BR" sz="2400" dirty="0">
                <a:latin typeface="Arial"/>
                <a:cs typeface="Arial"/>
              </a:rPr>
              <a:t>.</a:t>
            </a:r>
          </a:p>
          <a:p>
            <a:br>
              <a:rPr lang="pt-BR" sz="2400" dirty="0">
                <a:latin typeface="Arial"/>
                <a:cs typeface="Arial"/>
              </a:rPr>
            </a:br>
            <a:br>
              <a:rPr lang="pt-BR" sz="2400" dirty="0">
                <a:latin typeface="Arial"/>
                <a:cs typeface="Arial"/>
              </a:rPr>
            </a:b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0B1AC97-278D-4148-92FE-2C03099FD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50" y="819836"/>
            <a:ext cx="5391150" cy="168455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4349EB9-50E5-4B1A-B84D-93A8A56496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" y="3868783"/>
            <a:ext cx="4343400" cy="5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5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8301" y="927277"/>
            <a:ext cx="114106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2" name="CaixaDeTexto 5">
            <a:extLst>
              <a:ext uri="{FF2B5EF4-FFF2-40B4-BE49-F238E27FC236}">
                <a16:creationId xmlns:a16="http://schemas.microsoft.com/office/drawing/2014/main" id="{DDF8FAD2-BB70-4FA9-A8F7-B25880FBFD9B}"/>
              </a:ext>
            </a:extLst>
          </p:cNvPr>
          <p:cNvSpPr txBox="1"/>
          <p:nvPr/>
        </p:nvSpPr>
        <p:spPr>
          <a:xfrm>
            <a:off x="0" y="2102475"/>
            <a:ext cx="1219199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i="1" dirty="0">
                <a:solidFill>
                  <a:schemeClr val="accent5">
                    <a:lumMod val="75000"/>
                  </a:schemeClr>
                </a:solidFill>
              </a:rPr>
              <a:t>MÓDULO 1</a:t>
            </a:r>
          </a:p>
          <a:p>
            <a:pPr algn="ctr"/>
            <a:r>
              <a:rPr lang="pt-BR" sz="5400" i="1" dirty="0">
                <a:solidFill>
                  <a:schemeClr val="accent5">
                    <a:lumMod val="75000"/>
                  </a:schemeClr>
                </a:solidFill>
              </a:rPr>
              <a:t>Introdução ao PWA</a:t>
            </a:r>
          </a:p>
        </p:txBody>
      </p:sp>
    </p:spTree>
    <p:extLst>
      <p:ext uri="{BB962C8B-B14F-4D97-AF65-F5344CB8AC3E}">
        <p14:creationId xmlns:p14="http://schemas.microsoft.com/office/powerpoint/2010/main" val="221874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Offline </a:t>
            </a:r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Fallback</a:t>
            </a:r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 </a:t>
            </a:r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pages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96949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Agora vamos no </a:t>
            </a:r>
            <a:r>
              <a:rPr lang="pt-BR" sz="2400" dirty="0" err="1">
                <a:latin typeface="Arial"/>
                <a:cs typeface="Arial"/>
              </a:rPr>
              <a:t>Fetch</a:t>
            </a:r>
            <a:r>
              <a:rPr lang="pt-BR" sz="2400" dirty="0">
                <a:latin typeface="Arial"/>
                <a:cs typeface="Arial"/>
              </a:rPr>
              <a:t> </a:t>
            </a:r>
            <a:r>
              <a:rPr lang="pt-BR" sz="2400" dirty="0" err="1">
                <a:latin typeface="Arial"/>
                <a:cs typeface="Arial"/>
              </a:rPr>
              <a:t>event</a:t>
            </a:r>
            <a:r>
              <a:rPr lang="pt-BR" sz="2400" dirty="0">
                <a:latin typeface="Arial"/>
                <a:cs typeface="Arial"/>
              </a:rPr>
              <a:t>, para caso não consiga ter acesso a página offline, nos retorne a página de </a:t>
            </a:r>
            <a:r>
              <a:rPr lang="pt-BR" sz="2400" dirty="0" err="1">
                <a:latin typeface="Arial"/>
                <a:cs typeface="Arial"/>
              </a:rPr>
              <a:t>fallback</a:t>
            </a:r>
            <a:r>
              <a:rPr lang="pt-BR" sz="2400" dirty="0">
                <a:latin typeface="Arial"/>
                <a:cs typeface="Arial"/>
              </a:rPr>
              <a:t>. </a:t>
            </a: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br>
              <a:rPr lang="pt-BR" sz="2400" dirty="0">
                <a:latin typeface="Arial"/>
                <a:cs typeface="Arial"/>
              </a:rPr>
            </a:br>
            <a:br>
              <a:rPr lang="pt-BR" sz="2400" dirty="0">
                <a:latin typeface="Arial"/>
                <a:cs typeface="Arial"/>
              </a:rPr>
            </a:b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B982E4F1-0C7D-4D09-BE0D-82FBE0654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1316" y="2174168"/>
            <a:ext cx="4648200" cy="355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0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Offline </a:t>
            </a:r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Fallback</a:t>
            </a:r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 </a:t>
            </a:r>
            <a:r>
              <a:rPr lang="pt-BR" sz="3200" i="1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pages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93256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Condição para retornar a página de </a:t>
            </a:r>
            <a:r>
              <a:rPr lang="pt-BR" sz="2400" dirty="0" err="1">
                <a:latin typeface="Arial"/>
                <a:cs typeface="Arial"/>
              </a:rPr>
              <a:t>fallback</a:t>
            </a:r>
            <a:r>
              <a:rPr lang="pt-BR" sz="2400" dirty="0">
                <a:latin typeface="Arial"/>
                <a:cs typeface="Arial"/>
              </a:rPr>
              <a:t>, apenas se acessar uma página e não uma imagem ou algo do tipo.</a:t>
            </a: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br>
              <a:rPr lang="pt-BR" sz="2400" dirty="0">
                <a:latin typeface="Arial"/>
                <a:cs typeface="Arial"/>
              </a:rPr>
            </a:br>
            <a:br>
              <a:rPr lang="pt-BR" sz="2400" dirty="0">
                <a:latin typeface="Arial"/>
                <a:cs typeface="Arial"/>
              </a:rPr>
            </a:b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7143B70-CF2D-4162-A045-C8A7EC4BC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" y="2049533"/>
            <a:ext cx="4466359" cy="14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0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cs typeface="Arial"/>
              </a:rPr>
              <a:t>Limitar o tamanho da Cache</a:t>
            </a:r>
            <a:endParaRPr lang="pt-BR" sz="3200" i="1" dirty="0">
              <a:solidFill>
                <a:schemeClr val="accent5">
                  <a:lumMod val="75000"/>
                </a:schemeClr>
              </a:solidFill>
              <a:cs typeface="Arial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115416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Para que não sobrecarregue a cache, podemos limitar o tamanho.</a:t>
            </a: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Por exemplo, se limitarmos no tamanho de 15, quando essa cache atingir o valor de 15 e vier um elemento 16, o item mais antigo é apagado.</a:t>
            </a: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Precisamos checar na função </a:t>
            </a:r>
            <a:r>
              <a:rPr lang="pt-BR" sz="2400" dirty="0" err="1">
                <a:latin typeface="Arial"/>
                <a:cs typeface="Arial"/>
              </a:rPr>
              <a:t>fetch</a:t>
            </a:r>
            <a:r>
              <a:rPr lang="pt-BR" sz="2400" dirty="0">
                <a:latin typeface="Arial"/>
                <a:cs typeface="Arial"/>
              </a:rPr>
              <a:t>, para ela checar o tamanho da cache com o tamanho desejado.</a:t>
            </a: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 dirty="0">
              <a:latin typeface="Arial"/>
              <a:cs typeface="Arial"/>
            </a:endParaRPr>
          </a:p>
          <a:p>
            <a:endParaRPr lang="pt-BR" sz="2400" dirty="0">
              <a:latin typeface="Arial"/>
              <a:cs typeface="Arial"/>
            </a:endParaRPr>
          </a:p>
          <a:p>
            <a:endParaRPr lang="pt-BR" sz="2400" dirty="0">
              <a:latin typeface="Arial"/>
              <a:cs typeface="Arial"/>
            </a:endParaRPr>
          </a:p>
          <a:p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87A7C47-CD2B-44D3-87C8-5E3861035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42" y="4076418"/>
            <a:ext cx="5046518" cy="2142823"/>
          </a:xfrm>
          <a:prstGeom prst="rect">
            <a:avLst/>
          </a:prstGeom>
        </p:spPr>
      </p:pic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2943FB97-3D33-4548-8A44-BEAD2B279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536" y="4075159"/>
            <a:ext cx="4509654" cy="11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6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cs typeface="Arial"/>
              </a:rPr>
              <a:t>Verficação final</a:t>
            </a:r>
            <a:endParaRPr lang="en-US"/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59251" y="584775"/>
            <a:ext cx="11420207" cy="82176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Para finalizar o curso, vamos verificar os requisitos de PWA na nossa aplicação.</a:t>
            </a: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algn="just"/>
            <a:endParaRPr lang="pt-BR" sz="2400" dirty="0">
              <a:latin typeface="Arial"/>
              <a:cs typeface="Arial"/>
            </a:endParaRPr>
          </a:p>
          <a:p>
            <a:pPr algn="just"/>
            <a:endParaRPr lang="pt-BR" sz="2400" dirty="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O erro só será arrumado quando vincular a um banco de dados.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 dirty="0">
              <a:latin typeface="Arial"/>
              <a:cs typeface="Arial"/>
            </a:endParaRPr>
          </a:p>
          <a:p>
            <a:endParaRPr lang="pt-BR" sz="2400">
              <a:latin typeface="Candara" panose="020E0502030303020204"/>
              <a:cs typeface="Arial"/>
            </a:endParaRPr>
          </a:p>
          <a:p>
            <a:endParaRPr lang="pt-BR" sz="2400" dirty="0">
              <a:latin typeface="Candara" panose="020E0502030303020204"/>
              <a:cs typeface="Arial"/>
            </a:endParaRPr>
          </a:p>
        </p:txBody>
      </p:sp>
      <p:pic>
        <p:nvPicPr>
          <p:cNvPr id="2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4D9AC-9126-4618-8281-4F1D13856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74" y="1445774"/>
            <a:ext cx="4648200" cy="1645816"/>
          </a:xfrm>
          <a:prstGeom prst="rect">
            <a:avLst/>
          </a:prstGeom>
        </p:spPr>
      </p:pic>
      <p:pic>
        <p:nvPicPr>
          <p:cNvPr id="5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E26CC-45BD-44BD-B0F5-B83C81D36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941" y="1445572"/>
            <a:ext cx="4241222" cy="2685310"/>
          </a:xfrm>
          <a:prstGeom prst="rect">
            <a:avLst/>
          </a:prstGeom>
        </p:spPr>
      </p:pic>
      <p:pic>
        <p:nvPicPr>
          <p:cNvPr id="10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62302D-0F0B-424E-BFA3-5E1E7D14E0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075" y="3210436"/>
            <a:ext cx="4648200" cy="19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52324" y="1662545"/>
            <a:ext cx="1141068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O Mini curso termina por aqui!</a:t>
            </a:r>
            <a:br>
              <a:rPr lang="pt-BR" sz="3200" i="1" dirty="0">
                <a:solidFill>
                  <a:schemeClr val="accent5">
                    <a:lumMod val="75000"/>
                  </a:schemeClr>
                </a:solidFill>
                <a:cs typeface="Arial"/>
              </a:rPr>
            </a:br>
            <a:br>
              <a:rPr lang="pt-BR" sz="3200" i="1" dirty="0">
                <a:cs typeface="Arial"/>
              </a:rPr>
            </a:br>
            <a:r>
              <a:rPr lang="pt-BR" sz="3200" i="1">
                <a:solidFill>
                  <a:schemeClr val="accent5">
                    <a:lumMod val="75000"/>
                  </a:schemeClr>
                </a:solidFill>
                <a:cs typeface="Arial"/>
              </a:rPr>
              <a:t>Muito obrigado pela atenção!</a:t>
            </a:r>
            <a:endParaRPr lang="pt-BR" sz="3200" i="1" dirty="0">
              <a:solidFill>
                <a:schemeClr val="accent5">
                  <a:lumMod val="75000"/>
                </a:schemeClr>
              </a:solidFill>
              <a:cs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</p:spTree>
    <p:extLst>
      <p:ext uri="{BB962C8B-B14F-4D97-AF65-F5344CB8AC3E}">
        <p14:creationId xmlns:p14="http://schemas.microsoft.com/office/powerpoint/2010/main" val="28659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ller Network Connection Background">
            <a:hlinkClick r:id="" action="ppaction://media"/>
            <a:extLst>
              <a:ext uri="{FF2B5EF4-FFF2-40B4-BE49-F238E27FC236}">
                <a16:creationId xmlns:a16="http://schemas.microsoft.com/office/drawing/2014/main" id="{5A67F237-3CDA-40A4-A970-36AE01536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170327" y="553528"/>
            <a:ext cx="1326960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393" y="1322968"/>
            <a:ext cx="729537" cy="72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021930" y="1324294"/>
            <a:ext cx="56220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</a:rPr>
              <a:t>Facebook do </a:t>
            </a:r>
            <a:r>
              <a:rPr lang="pt-BR" sz="2000" b="1" dirty="0" err="1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</a:rPr>
              <a:t>CDGHub</a:t>
            </a:r>
            <a:r>
              <a:rPr lang="pt-BR" sz="2000" b="1" dirty="0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</a:rPr>
              <a:t>: </a:t>
            </a:r>
          </a:p>
          <a:p>
            <a:r>
              <a:rPr lang="pt-BR" sz="2400" dirty="0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</a:rPr>
              <a:t>https://www.facebook.com/cdghubinatel/</a:t>
            </a: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905" y="2595205"/>
            <a:ext cx="729537" cy="72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1316443" y="2544476"/>
            <a:ext cx="4112023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</a:rPr>
              <a:t>E-mail de João Paulo Oliveira: </a:t>
            </a:r>
            <a:endParaRPr lang="pt-BR" sz="2400" b="1" dirty="0">
              <a:solidFill>
                <a:schemeClr val="bg1"/>
              </a:solidFill>
              <a:effectLst>
                <a:outerShdw blurRad="215900" algn="ctr" rotWithShape="0">
                  <a:schemeClr val="bg1">
                    <a:alpha val="72000"/>
                  </a:schemeClr>
                </a:outerShdw>
              </a:effectLst>
            </a:endParaRPr>
          </a:p>
          <a:p>
            <a:r>
              <a:rPr lang="pt-BR" sz="2400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</a:rPr>
              <a:t>joao.oliveira@gec.inatel.br</a:t>
            </a:r>
            <a:endParaRPr lang="pt-BR" sz="2400">
              <a:solidFill>
                <a:schemeClr val="bg1"/>
              </a:solidFill>
              <a:effectLst>
                <a:outerShdw blurRad="215900" algn="ctr" rotWithShape="0">
                  <a:prstClr val="white">
                    <a:alpha val="72000"/>
                  </a:prstClr>
                </a:outerShdw>
              </a:effectLst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06717" y="256512"/>
            <a:ext cx="114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i="1" dirty="0">
                <a:solidFill>
                  <a:schemeClr val="bg1"/>
                </a:solidFill>
                <a:effectLst>
                  <a:glow rad="139700">
                    <a:schemeClr val="bg1">
                      <a:alpha val="22000"/>
                    </a:schemeClr>
                  </a:glow>
                </a:effectLst>
              </a:rPr>
              <a:t>Contato:</a:t>
            </a:r>
          </a:p>
        </p:txBody>
      </p:sp>
    </p:spTree>
    <p:extLst>
      <p:ext uri="{BB962C8B-B14F-4D97-AF65-F5344CB8AC3E}">
        <p14:creationId xmlns:p14="http://schemas.microsoft.com/office/powerpoint/2010/main" val="192973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0208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grpId="0" nodeType="withEffect" p14:presetBounceEnd="76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 p14:presetBounceEnd="76000">
                                      <p:stCondLst>
                                        <p:cond delay="8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 p14:presetBounceEnd="76000">
                                      <p:stCondLst>
                                        <p:cond delay="8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7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8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 p14:presetBounceEnd="76000">
                                      <p:stCondLst>
                                        <p:cond delay="11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76000">
                                      <p:stCondLst>
                                        <p:cond delay="13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27" repeatCount="indefinite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  <p:bldLst>
          <p:bldP spid="3" grpId="0"/>
          <p:bldP spid="15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0208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27" repeatCount="indefinite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  <p:bldLst>
          <p:bldP spid="3" grpId="0"/>
          <p:bldP spid="15" grpId="0"/>
          <p:bldP spid="16" grpId="0"/>
        </p:bld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maller Network Connection Background">
            <a:hlinkClick r:id="" action="ppaction://media"/>
            <a:extLst>
              <a:ext uri="{FF2B5EF4-FFF2-40B4-BE49-F238E27FC236}">
                <a16:creationId xmlns:a16="http://schemas.microsoft.com/office/drawing/2014/main" id="{32AF2A0C-BA6C-4899-92C0-906BA956EC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90659" y="436887"/>
            <a:ext cx="11410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 dirty="0">
                <a:solidFill>
                  <a:schemeClr val="bg1"/>
                </a:solidFill>
                <a:effectLst>
                  <a:glow rad="139700">
                    <a:schemeClr val="bg1">
                      <a:alpha val="26000"/>
                    </a:schemeClr>
                  </a:glow>
                </a:effectLst>
              </a:rPr>
              <a:t>Referência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689" y="1881591"/>
            <a:ext cx="889169" cy="889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6A87089-80B4-43BA-ABDE-904D174CE83E}"/>
              </a:ext>
            </a:extLst>
          </p:cNvPr>
          <p:cNvSpPr txBox="1"/>
          <p:nvPr/>
        </p:nvSpPr>
        <p:spPr>
          <a:xfrm>
            <a:off x="1433859" y="1925148"/>
            <a:ext cx="6545382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</a:rPr>
              <a:t>Palestra Frontinsampa</a:t>
            </a:r>
            <a:r>
              <a:rPr lang="pt-BR" sz="2400" dirty="0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</a:rPr>
              <a:t> : </a:t>
            </a:r>
          </a:p>
          <a:p>
            <a:r>
              <a:rPr lang="pt-BR" sz="2400" dirty="0"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  <a:hlinkClick r:id="rId7"/>
              </a:rPr>
              <a:t>https://www.youtube.com/watch?v=sH7dlRnuh-k</a:t>
            </a:r>
            <a:endParaRPr lang="pt-BR" sz="2400">
              <a:effectLst>
                <a:outerShdw blurRad="215900" algn="ctr" rotWithShape="0">
                  <a:schemeClr val="bg1">
                    <a:alpha val="72000"/>
                  </a:schemeClr>
                </a:outerShdw>
              </a:effectLst>
              <a:ea typeface="+mn-lt"/>
              <a:cs typeface="+mn-lt"/>
            </a:endParaRPr>
          </a:p>
          <a:p>
            <a:endParaRPr lang="pt-BR" sz="2400" dirty="0">
              <a:solidFill>
                <a:schemeClr val="bg1"/>
              </a:solidFill>
              <a:effectLst>
                <a:outerShdw blurRad="215900" algn="ctr" rotWithShape="0">
                  <a:prstClr val="white">
                    <a:alpha val="72000"/>
                  </a:prstClr>
                </a:outerShdw>
              </a:effectLst>
            </a:endParaRPr>
          </a:p>
        </p:txBody>
      </p:sp>
      <p:pic>
        <p:nvPicPr>
          <p:cNvPr id="7" name="Picture 2" descr="Icon&#10;&#10;Description automatically generated">
            <a:extLst>
              <a:ext uri="{FF2B5EF4-FFF2-40B4-BE49-F238E27FC236}">
                <a16:creationId xmlns:a16="http://schemas.microsoft.com/office/drawing/2014/main" id="{CA39F51E-E478-49DC-9190-D982A45AB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688" y="2981295"/>
            <a:ext cx="889169" cy="889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14">
            <a:extLst>
              <a:ext uri="{FF2B5EF4-FFF2-40B4-BE49-F238E27FC236}">
                <a16:creationId xmlns:a16="http://schemas.microsoft.com/office/drawing/2014/main" id="{3B4915DB-4855-43E0-A43D-2EE10DEC267E}"/>
              </a:ext>
            </a:extLst>
          </p:cNvPr>
          <p:cNvSpPr txBox="1"/>
          <p:nvPr/>
        </p:nvSpPr>
        <p:spPr>
          <a:xfrm>
            <a:off x="1433858" y="2981557"/>
            <a:ext cx="4287007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</a:rPr>
              <a:t>Playlist curso base : </a:t>
            </a:r>
            <a:r>
              <a:rPr lang="pt-BR" sz="2400" dirty="0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Curso_PWA</a:t>
            </a:r>
            <a:endParaRPr lang="pt-BR" sz="2400">
              <a:solidFill>
                <a:schemeClr val="bg1"/>
              </a:solidFill>
              <a:effectLst>
                <a:outerShdw blurRad="215900" algn="ctr" rotWithShape="0">
                  <a:prstClr val="white">
                    <a:alpha val="72000"/>
                  </a:prstClr>
                </a:outerShdw>
              </a:effectLst>
            </a:endParaRPr>
          </a:p>
          <a:p>
            <a:endParaRPr lang="pt-BR" sz="2400" dirty="0">
              <a:solidFill>
                <a:schemeClr val="bg1"/>
              </a:solidFill>
              <a:effectLst>
                <a:outerShdw blurRad="215900" algn="ctr" rotWithShape="0">
                  <a:prstClr val="white">
                    <a:alpha val="72000"/>
                  </a:prstClr>
                </a:outerShdw>
              </a:effectLst>
            </a:endParaRP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61DE5CDC-8C11-45C9-9C1F-BB5A2DDEC331}"/>
              </a:ext>
            </a:extLst>
          </p:cNvPr>
          <p:cNvSpPr txBox="1"/>
          <p:nvPr/>
        </p:nvSpPr>
        <p:spPr>
          <a:xfrm>
            <a:off x="1399221" y="3960034"/>
            <a:ext cx="6620723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  <a:latin typeface="Arial"/>
                <a:cs typeface="Arial"/>
              </a:rPr>
              <a:t>Outras propriedades em um arquivo manifesto:</a:t>
            </a:r>
            <a:br>
              <a:rPr lang="pt-BR" sz="2400" dirty="0"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  <a:latin typeface="Arial"/>
                <a:cs typeface="Arial"/>
              </a:rPr>
            </a:br>
            <a:r>
              <a:rPr lang="pt-BR" sz="2400" dirty="0"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  <a:latin typeface="Arial"/>
                <a:cs typeface="Arial"/>
                <a:hlinkClick r:id="rId9"/>
              </a:rPr>
              <a:t>https://web.dev/add-manifest/</a:t>
            </a:r>
            <a:endParaRPr lang="en-US"/>
          </a:p>
          <a:p>
            <a:endParaRPr lang="pt-BR" sz="2400" dirty="0">
              <a:solidFill>
                <a:schemeClr val="bg1"/>
              </a:solidFill>
              <a:effectLst>
                <a:outerShdw blurRad="215900" algn="ctr" rotWithShape="0">
                  <a:prstClr val="white">
                    <a:alpha val="72000"/>
                  </a:prstClr>
                </a:outerShdw>
              </a:effectLst>
            </a:endParaRPr>
          </a:p>
        </p:txBody>
      </p:sp>
      <p:sp>
        <p:nvSpPr>
          <p:cNvPr id="10" name="CaixaDeTexto 14">
            <a:extLst>
              <a:ext uri="{FF2B5EF4-FFF2-40B4-BE49-F238E27FC236}">
                <a16:creationId xmlns:a16="http://schemas.microsoft.com/office/drawing/2014/main" id="{CF1B035F-C3DA-476B-8F2B-CED0CFD0D0A1}"/>
              </a:ext>
            </a:extLst>
          </p:cNvPr>
          <p:cNvSpPr txBox="1"/>
          <p:nvPr/>
        </p:nvSpPr>
        <p:spPr>
          <a:xfrm>
            <a:off x="1399220" y="4990465"/>
            <a:ext cx="862588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  <a:latin typeface="Arial"/>
                <a:cs typeface="Arial"/>
              </a:rPr>
              <a:t>Critérios para instalar um PWA:</a:t>
            </a:r>
            <a:r>
              <a:rPr lang="pt-BR" sz="2400" dirty="0"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  <a:latin typeface="Arial"/>
                <a:cs typeface="Arial"/>
              </a:rPr>
              <a:t> </a:t>
            </a:r>
            <a:r>
              <a:rPr lang="pt-BR" sz="2400" dirty="0">
                <a:effectLst>
                  <a:outerShdw blurRad="215900" algn="ctr" rotWithShape="0">
                    <a:schemeClr val="bg1">
                      <a:alpha val="72000"/>
                    </a:schemeClr>
                  </a:outerShdw>
                </a:effectLst>
                <a:latin typeface="Arial"/>
                <a:cs typeface="Arial"/>
                <a:hlinkClick r:id="rId10"/>
              </a:rPr>
              <a:t>https://web.dev/install-criteria/</a:t>
            </a:r>
            <a:endParaRPr lang="en-US">
              <a:hlinkClick r:id="rId10"/>
            </a:endParaRPr>
          </a:p>
          <a:p>
            <a:endParaRPr lang="pt-BR" sz="2400" dirty="0">
              <a:solidFill>
                <a:schemeClr val="bg1"/>
              </a:solidFill>
              <a:effectLst>
                <a:outerShdw blurRad="215900" algn="ctr" rotWithShape="0">
                  <a:prstClr val="white">
                    <a:alpha val="7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11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3200" i="1" dirty="0">
                <a:solidFill>
                  <a:schemeClr val="accent5">
                    <a:lumMod val="75000"/>
                  </a:schemeClr>
                </a:solidFill>
              </a:rPr>
              <a:t>Introdução ao PWA: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78301" y="584775"/>
            <a:ext cx="11410682" cy="6370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pt-BR" sz="2000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Evolução híbrida entre as páginas web regulares e um aplicativo de celular.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São aplicações Web que buscam oferecer ao usuário a mesma experiência vivida em aplicativos nativos, sendo adaptável a qualquer tipo de dispositivo móvel ou desktop e também a qualquer rede.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Nada de linguagens ou frameworks novos.</a:t>
            </a: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HTML, CSS ou </a:t>
            </a:r>
            <a:r>
              <a:rPr lang="pt-BR" sz="2400" dirty="0" err="1">
                <a:latin typeface="Arial"/>
                <a:cs typeface="Arial"/>
              </a:rPr>
              <a:t>Javascript</a:t>
            </a:r>
            <a:r>
              <a:rPr lang="pt-BR" sz="2400" dirty="0">
                <a:latin typeface="Arial"/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/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37982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8301" y="927277"/>
            <a:ext cx="114106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2" name="CaixaDeTexto 5">
            <a:extLst>
              <a:ext uri="{FF2B5EF4-FFF2-40B4-BE49-F238E27FC236}">
                <a16:creationId xmlns:a16="http://schemas.microsoft.com/office/drawing/2014/main" id="{DDF8FAD2-BB70-4FA9-A8F7-B25880FBFD9B}"/>
              </a:ext>
            </a:extLst>
          </p:cNvPr>
          <p:cNvSpPr txBox="1"/>
          <p:nvPr/>
        </p:nvSpPr>
        <p:spPr>
          <a:xfrm>
            <a:off x="0" y="2102475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i="1">
                <a:solidFill>
                  <a:schemeClr val="accent5">
                    <a:lumMod val="75000"/>
                  </a:schemeClr>
                </a:solidFill>
              </a:rPr>
              <a:t>PWA x Aplicativos nativos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20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8301" y="927277"/>
            <a:ext cx="114106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2" name="CaixaDeTexto 5">
            <a:extLst>
              <a:ext uri="{FF2B5EF4-FFF2-40B4-BE49-F238E27FC236}">
                <a16:creationId xmlns:a16="http://schemas.microsoft.com/office/drawing/2014/main" id="{DDF8FAD2-BB70-4FA9-A8F7-B25880FBFD9B}"/>
              </a:ext>
            </a:extLst>
          </p:cNvPr>
          <p:cNvSpPr txBox="1"/>
          <p:nvPr/>
        </p:nvSpPr>
        <p:spPr>
          <a:xfrm>
            <a:off x="0" y="2102475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pt-BR" sz="5400" i="1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C09057-5E48-4789-85AA-FC52C45E9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395290"/>
              </p:ext>
            </p:extLst>
          </p:nvPr>
        </p:nvGraphicFramePr>
        <p:xfrm>
          <a:off x="1168977" y="718704"/>
          <a:ext cx="8983934" cy="412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646">
                  <a:extLst>
                    <a:ext uri="{9D8B030D-6E8A-4147-A177-3AD203B41FA5}">
                      <a16:colId xmlns:a16="http://schemas.microsoft.com/office/drawing/2014/main" val="1124281998"/>
                    </a:ext>
                  </a:extLst>
                </a:gridCol>
                <a:gridCol w="2384022">
                  <a:extLst>
                    <a:ext uri="{9D8B030D-6E8A-4147-A177-3AD203B41FA5}">
                      <a16:colId xmlns:a16="http://schemas.microsoft.com/office/drawing/2014/main" val="1050544629"/>
                    </a:ext>
                  </a:extLst>
                </a:gridCol>
                <a:gridCol w="2485266">
                  <a:extLst>
                    <a:ext uri="{9D8B030D-6E8A-4147-A177-3AD203B41FA5}">
                      <a16:colId xmlns:a16="http://schemas.microsoft.com/office/drawing/2014/main" val="3050591686"/>
                    </a:ext>
                  </a:extLst>
                </a:gridCol>
              </a:tblGrid>
              <a:tr h="61243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Aplicativo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PWA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4626"/>
                  </a:ext>
                </a:extLst>
              </a:tr>
              <a:tr h="926522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latin typeface="Arial"/>
                        </a:rPr>
                        <a:t>Desenvolvido</a:t>
                      </a:r>
                      <a:r>
                        <a:rPr lang="en-US" sz="18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rial"/>
                        </a:rPr>
                        <a:t>em</a:t>
                      </a:r>
                      <a:r>
                        <a:rPr lang="en-US" sz="1800" b="0" i="0" u="none" strike="noStrike" noProof="0" dirty="0">
                          <a:latin typeface="Arial"/>
                        </a:rPr>
                        <a:t> frameworks </a:t>
                      </a:r>
                      <a:r>
                        <a:rPr lang="en-US" sz="1800" b="0" i="0" u="none" strike="noStrike" noProof="0" dirty="0" err="1">
                          <a:latin typeface="Arial"/>
                        </a:rPr>
                        <a:t>ou</a:t>
                      </a:r>
                      <a:r>
                        <a:rPr lang="en-US" sz="1800" b="0" i="0" u="none" strike="noStrike" noProof="0" dirty="0">
                          <a:latin typeface="Arial"/>
                        </a:rPr>
                        <a:t> SDK’s de </a:t>
                      </a:r>
                      <a:r>
                        <a:rPr lang="en-US" sz="1800" b="0" i="0" u="none" strike="noStrike" noProof="0" dirty="0" err="1">
                          <a:latin typeface="Arial"/>
                        </a:rPr>
                        <a:t>dispositivos</a:t>
                      </a:r>
                      <a:r>
                        <a:rPr lang="en-US" sz="18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rial"/>
                        </a:rPr>
                        <a:t>específicos</a:t>
                      </a:r>
                      <a:r>
                        <a:rPr lang="en-US" sz="1800" b="0" i="0" u="none" strike="noStrike" noProof="0" dirty="0">
                          <a:latin typeface="Arial"/>
                        </a:rPr>
                        <a:t>.</a:t>
                      </a:r>
                      <a:endParaRPr lang="en-US" dirty="0" err="1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04252"/>
                  </a:ext>
                </a:extLst>
              </a:tr>
              <a:tr h="706650">
                <a:tc>
                  <a:txBody>
                    <a:bodyPr/>
                    <a:lstStyle/>
                    <a:p>
                      <a:pPr algn="just"/>
                      <a:r>
                        <a:rPr lang="en-US" dirty="0" err="1"/>
                        <a:t>Acessar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sem</a:t>
                      </a:r>
                      <a:r>
                        <a:rPr lang="en-US" dirty="0"/>
                        <a:t> a </a:t>
                      </a:r>
                      <a:r>
                        <a:rPr lang="en-US" dirty="0" err="1"/>
                        <a:t>necessidade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baixar</a:t>
                      </a:r>
                      <a:r>
                        <a:rPr lang="en-US" dirty="0"/>
                        <a:t> e </a:t>
                      </a:r>
                      <a:r>
                        <a:rPr lang="en-US" dirty="0" err="1"/>
                        <a:t>instalar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dispositivo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913744"/>
                  </a:ext>
                </a:extLst>
              </a:tr>
              <a:tr h="612429">
                <a:tc>
                  <a:txBody>
                    <a:bodyPr/>
                    <a:lstStyle/>
                    <a:p>
                      <a:pPr algn="just"/>
                      <a:r>
                        <a:rPr lang="en-US" dirty="0" err="1"/>
                        <a:t>Têm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acesso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recursos</a:t>
                      </a:r>
                      <a:r>
                        <a:rPr lang="en-US" dirty="0"/>
                        <a:t> do </a:t>
                      </a:r>
                      <a:r>
                        <a:rPr lang="en-US" dirty="0" err="1"/>
                        <a:t>dispositivo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021158"/>
                  </a:ext>
                </a:extLst>
              </a:tr>
              <a:tr h="623454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Pode ser </a:t>
                      </a:r>
                      <a:r>
                        <a:rPr lang="en-US" dirty="0" err="1"/>
                        <a:t>utilizado</a:t>
                      </a:r>
                      <a:r>
                        <a:rPr lang="en-US" dirty="0"/>
                        <a:t> off-line.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68005"/>
                  </a:ext>
                </a:extLst>
              </a:tr>
              <a:tr h="61243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Pode </a:t>
                      </a:r>
                      <a:r>
                        <a:rPr lang="en-US" dirty="0" err="1"/>
                        <a:t>utilizar</a:t>
                      </a:r>
                      <a:r>
                        <a:rPr lang="en-US" dirty="0"/>
                        <a:t> das </a:t>
                      </a:r>
                      <a:r>
                        <a:rPr lang="en-US" dirty="0" err="1"/>
                        <a:t>notificações</a:t>
                      </a:r>
                      <a:r>
                        <a:rPr lang="en-US" dirty="0"/>
                        <a:t> do </a:t>
                      </a:r>
                      <a:r>
                        <a:rPr lang="en-US" dirty="0" err="1"/>
                        <a:t>dispositivo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046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95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-Tech Background for DreamScene Videowallpaper DeskScape! (2)">
            <a:hlinkClick r:id="" action="ppaction://media"/>
            <a:extLst>
              <a:ext uri="{FF2B5EF4-FFF2-40B4-BE49-F238E27FC236}">
                <a16:creationId xmlns:a16="http://schemas.microsoft.com/office/drawing/2014/main" id="{7883D095-B77A-40FA-99C8-3251387B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8301" y="0"/>
            <a:ext cx="1141068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i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PWA x Aplicativos nativos</a:t>
            </a:r>
            <a:endParaRPr lang="pt-BR" sz="3200">
              <a:ea typeface="+mn-lt"/>
              <a:cs typeface="+mn-lt"/>
            </a:endParaRPr>
          </a:p>
          <a:p>
            <a:endParaRPr lang="pt-BR" sz="32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437" y="1775868"/>
            <a:ext cx="1141068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  <a:p>
            <a:pPr marL="285750" indent="-285750">
              <a:buFontTx/>
              <a:buChar char="-"/>
            </a:pP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4228F-7369-45B7-B934-0D825B92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1" y="4928372"/>
            <a:ext cx="2847438" cy="16002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78089D-EA27-4066-B103-B8FB1B21DF5D}"/>
              </a:ext>
            </a:extLst>
          </p:cNvPr>
          <p:cNvSpPr/>
          <p:nvPr/>
        </p:nvSpPr>
        <p:spPr>
          <a:xfrm>
            <a:off x="0" y="6445250"/>
            <a:ext cx="12192000" cy="412750"/>
          </a:xfrm>
          <a:prstGeom prst="rect">
            <a:avLst/>
          </a:prstGeom>
          <a:solidFill>
            <a:srgbClr val="474D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17EC8C5-C6C2-4AE6-8C11-01B11020A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" y="6490839"/>
            <a:ext cx="308656" cy="308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4CB95-D0D1-44AC-B60D-C3D552F00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55" y="6503422"/>
            <a:ext cx="308656" cy="30865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848110-2E46-40AF-B332-5FB13AE73807}"/>
              </a:ext>
            </a:extLst>
          </p:cNvPr>
          <p:cNvSpPr txBox="1"/>
          <p:nvPr/>
        </p:nvSpPr>
        <p:spPr>
          <a:xfrm>
            <a:off x="461045" y="5661753"/>
            <a:ext cx="1125265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Heartbeat in Christmas"/>
              </a:rPr>
              <a:t>	                                                                              </a:t>
            </a:r>
            <a:r>
              <a:rPr lang="pt-BR" sz="4000">
                <a:solidFill>
                  <a:schemeClr val="bg1"/>
                </a:solidFill>
                <a:latin typeface="Heartbeat in Christmas"/>
              </a:rPr>
              <a:t> </a:t>
            </a:r>
            <a:r>
              <a:rPr lang="pt-BR" sz="3600">
                <a:solidFill>
                  <a:schemeClr val="bg1"/>
                </a:solidFill>
                <a:latin typeface="Heartbeat in Christmas"/>
              </a:rPr>
              <a:t>João Paulo Oliveira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10022264-4E79-4E94-B324-8F9BE4396EA2}"/>
              </a:ext>
            </a:extLst>
          </p:cNvPr>
          <p:cNvSpPr txBox="1"/>
          <p:nvPr/>
        </p:nvSpPr>
        <p:spPr>
          <a:xfrm>
            <a:off x="478301" y="584775"/>
            <a:ext cx="11410682" cy="71096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pt-BR" sz="2000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Se imagine em um shopping onde o ticket consegue ser pago online. Você preferiria ter que baixar o aplicativo no seu celular para ter que fazer o pagamento, ou apenas acessar um site e fazer o pagamento? </a:t>
            </a:r>
            <a:endParaRPr lang="pt-BR">
              <a:latin typeface="Candara" panose="020E0502030303020204"/>
              <a:cs typeface="Arial"/>
            </a:endParaRPr>
          </a:p>
          <a:p>
            <a:pPr marL="342900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Aplicativo exigiria mais tempo, espaço na memória do celular e consumiria seus dados móveis</a:t>
            </a:r>
            <a:endParaRPr lang="pt-BR" dirty="0">
              <a:latin typeface="Candara" panose="020E0502030303020204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pt-BR" sz="2400" dirty="0">
                <a:latin typeface="Arial"/>
                <a:cs typeface="Arial"/>
              </a:rPr>
              <a:t>Site você apenas teria o trabalho de abrir seu navegador e colocar o link, ou as vezes apenas precisaria fazer a leitura de um QR </a:t>
            </a:r>
            <a:r>
              <a:rPr lang="pt-BR" sz="2400" dirty="0" err="1">
                <a:latin typeface="Arial"/>
                <a:cs typeface="Arial"/>
              </a:rPr>
              <a:t>code</a:t>
            </a:r>
            <a:r>
              <a:rPr lang="pt-BR" sz="2400" dirty="0">
                <a:latin typeface="Arial"/>
                <a:cs typeface="Arial"/>
              </a:rPr>
              <a:t> que te redirecionaria para a URL. </a:t>
            </a:r>
            <a:endParaRPr lang="pt-BR" dirty="0"/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BR" sz="2400">
              <a:latin typeface="Arial"/>
              <a:cs typeface="Arial"/>
            </a:endParaRPr>
          </a:p>
          <a:p>
            <a:endParaRPr lang="pt-BR" sz="2400">
              <a:cs typeface="Arial"/>
            </a:endParaRPr>
          </a:p>
          <a:p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4358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56</Slides>
  <Notes>56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757</cp:revision>
  <dcterms:created xsi:type="dcterms:W3CDTF">2020-10-20T17:01:51Z</dcterms:created>
  <dcterms:modified xsi:type="dcterms:W3CDTF">2020-11-17T17:50:15Z</dcterms:modified>
</cp:coreProperties>
</file>